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4"/>
  </p:notesMasterIdLst>
  <p:sldIdLst>
    <p:sldId id="256" r:id="rId2"/>
    <p:sldId id="284" r:id="rId3"/>
    <p:sldId id="285" r:id="rId4"/>
    <p:sldId id="274" r:id="rId5"/>
    <p:sldId id="286" r:id="rId6"/>
    <p:sldId id="278" r:id="rId7"/>
    <p:sldId id="287" r:id="rId8"/>
    <p:sldId id="294" r:id="rId9"/>
    <p:sldId id="289" r:id="rId10"/>
    <p:sldId id="263" r:id="rId11"/>
    <p:sldId id="290" r:id="rId12"/>
    <p:sldId id="291" r:id="rId13"/>
  </p:sldIdLst>
  <p:sldSz cx="12192000" cy="6858000"/>
  <p:notesSz cx="6858000" cy="1047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026E60-391E-404E-9619-2445BB4D3E09}">
          <p14:sldIdLst>
            <p14:sldId id="256"/>
            <p14:sldId id="284"/>
            <p14:sldId id="285"/>
            <p14:sldId id="274"/>
            <p14:sldId id="286"/>
            <p14:sldId id="278"/>
            <p14:sldId id="287"/>
            <p14:sldId id="294"/>
            <p14:sldId id="289"/>
            <p14:sldId id="263"/>
            <p14:sldId id="290"/>
            <p14:sldId id="291"/>
          </p14:sldIdLst>
        </p14:section>
        <p14:section name="Untitled Section" id="{E7F56CB4-66E7-1543-8C20-DF0E69E637C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78A3F-A4D5-354D-BBAB-15ABD3D789A3}" v="2576" dt="2019-09-07T20:04:56.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0"/>
    <p:restoredTop sz="94699"/>
  </p:normalViewPr>
  <p:slideViewPr>
    <p:cSldViewPr snapToGrid="0" snapToObjects="1">
      <p:cViewPr varScale="1">
        <p:scale>
          <a:sx n="81" d="100"/>
          <a:sy n="81" d="100"/>
        </p:scale>
        <p:origin x="100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9473A-F825-4067-9A90-E573D1499B71}"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4A508-26B1-4730-A7C2-3BCFB59B09C6}" type="slidenum">
              <a:rPr lang="en-US" smtClean="0"/>
              <a:t>‹#›</a:t>
            </a:fld>
            <a:endParaRPr lang="en-US"/>
          </a:p>
        </p:txBody>
      </p:sp>
    </p:spTree>
    <p:extLst>
      <p:ext uri="{BB962C8B-B14F-4D97-AF65-F5344CB8AC3E}">
        <p14:creationId xmlns:p14="http://schemas.microsoft.com/office/powerpoint/2010/main" val="271887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Women's clothing in e-commerce has particular challenges:</a:t>
            </a:r>
          </a:p>
          <a:p>
            <a:endParaRPr lang="en-US">
              <a:cs typeface="Calibri"/>
            </a:endParaRPr>
          </a:p>
          <a:p>
            <a:pPr marL="171450" indent="-171450">
              <a:buFont typeface="Arial"/>
              <a:buChar char="•"/>
            </a:pPr>
            <a:r>
              <a:rPr lang="en-US"/>
              <a:t>Hard to find clothes that work well with their body type</a:t>
            </a:r>
            <a:endParaRPr lang="en-US">
              <a:cs typeface="Calibri"/>
            </a:endParaRPr>
          </a:p>
          <a:p>
            <a:pPr marL="171450" indent="-171450">
              <a:buFont typeface="Arial"/>
              <a:buChar char="•"/>
            </a:pPr>
            <a:r>
              <a:rPr lang="en-US">
                <a:cs typeface="Calibri"/>
              </a:rPr>
              <a:t>Women struggle with finding clothes that fit as expected</a:t>
            </a:r>
            <a:endParaRPr lang="en-US"/>
          </a:p>
          <a:p>
            <a:pPr marL="171450" indent="-171450">
              <a:buFont typeface="Arial"/>
              <a:buChar char="•"/>
            </a:pPr>
            <a:r>
              <a:rPr lang="en-US">
                <a:cs typeface="Calibri"/>
              </a:rPr>
              <a:t>Sizing variances based on different brands</a:t>
            </a:r>
          </a:p>
          <a:p>
            <a:pPr marL="171450" indent="-171450">
              <a:buFont typeface="Arial"/>
              <a:buChar char="•"/>
            </a:pPr>
            <a:r>
              <a:rPr lang="en-US">
                <a:cs typeface="+mn-lt"/>
              </a:rPr>
              <a:t>Can't try on the clothes and return policies can be a pain</a:t>
            </a:r>
          </a:p>
          <a:p>
            <a:pPr marL="171450" indent="-171450">
              <a:buFont typeface="Arial"/>
              <a:buChar char="•"/>
            </a:pPr>
            <a:endParaRPr lang="en-US">
              <a:cs typeface="+mn-lt"/>
            </a:endParaRPr>
          </a:p>
          <a:p>
            <a:r>
              <a:rPr lang="en-US">
                <a:cs typeface="+mn-lt"/>
              </a:rPr>
              <a:t>Customer</a:t>
            </a:r>
            <a:r>
              <a:rPr lang="en-US">
                <a:cs typeface="Calibri"/>
              </a:rPr>
              <a:t> reviews are one of the primary sources that aid women in online clothing purchase decisions.   </a:t>
            </a:r>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1</a:t>
            </a:fld>
            <a:endParaRPr lang="en-US"/>
          </a:p>
        </p:txBody>
      </p:sp>
    </p:spTree>
    <p:extLst>
      <p:ext uri="{BB962C8B-B14F-4D97-AF65-F5344CB8AC3E}">
        <p14:creationId xmlns:p14="http://schemas.microsoft.com/office/powerpoint/2010/main" val="1794185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10</a:t>
            </a:fld>
            <a:endParaRPr lang="en-US"/>
          </a:p>
        </p:txBody>
      </p:sp>
    </p:spTree>
    <p:extLst>
      <p:ext uri="{BB962C8B-B14F-4D97-AF65-F5344CB8AC3E}">
        <p14:creationId xmlns:p14="http://schemas.microsoft.com/office/powerpoint/2010/main" val="2684523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11</a:t>
            </a:fld>
            <a:endParaRPr lang="en-US"/>
          </a:p>
        </p:txBody>
      </p:sp>
    </p:spTree>
    <p:extLst>
      <p:ext uri="{BB962C8B-B14F-4D97-AF65-F5344CB8AC3E}">
        <p14:creationId xmlns:p14="http://schemas.microsoft.com/office/powerpoint/2010/main" val="403149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12</a:t>
            </a:fld>
            <a:endParaRPr lang="en-US"/>
          </a:p>
        </p:txBody>
      </p:sp>
    </p:spTree>
    <p:extLst>
      <p:ext uri="{BB962C8B-B14F-4D97-AF65-F5344CB8AC3E}">
        <p14:creationId xmlns:p14="http://schemas.microsoft.com/office/powerpoint/2010/main" val="1669792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panose="020B0604020202020204" pitchFamily="34" charset="0"/>
              <a:buChar char="•"/>
            </a:pPr>
            <a:r>
              <a:rPr lang="en-US"/>
              <a:t>Between</a:t>
            </a:r>
            <a:r>
              <a:rPr lang="en-US" sz="1200" b="0" i="0" u="none" strike="noStrike" kern="1200">
                <a:solidFill>
                  <a:schemeClr val="tx1"/>
                </a:solidFill>
                <a:effectLst/>
                <a:latin typeface="+mn-lt"/>
                <a:ea typeface="+mn-ea"/>
                <a:cs typeface="+mn-cs"/>
              </a:rPr>
              <a:t> 86-90% of consumers are influenced by online reviews.</a:t>
            </a:r>
            <a:r>
              <a:rPr lang="en-US" sz="1200" b="0" i="0" kern="1200">
                <a:solidFill>
                  <a:schemeClr val="tx1"/>
                </a:solidFill>
                <a:effectLst/>
                <a:latin typeface="+mn-lt"/>
                <a:ea typeface="+mn-ea"/>
                <a:cs typeface="+mn-cs"/>
              </a:rPr>
              <a:t>​</a:t>
            </a:r>
            <a:r>
              <a:rPr lang="en-US"/>
              <a:t>  </a:t>
            </a:r>
            <a:r>
              <a:rPr lang="en-US" i="1"/>
              <a:t>[Planet Marketing, March 2019]</a:t>
            </a:r>
            <a:endParaRPr lang="en-US" sz="1200" b="0" i="1" kern="120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90% of customers are influenced by positive reviews to purchase both online and in-store</a:t>
            </a:r>
            <a:r>
              <a:rPr lang="en-US" sz="1200" b="0" i="0" kern="1200">
                <a:solidFill>
                  <a:schemeClr val="tx1"/>
                </a:solidFill>
                <a:effectLst/>
                <a:latin typeface="+mn-lt"/>
                <a:ea typeface="+mn-ea"/>
                <a:cs typeface="+mn-cs"/>
              </a:rPr>
              <a:t>​</a:t>
            </a:r>
            <a:endParaRPr lang="en-US" sz="1200" b="0" i="0" kern="1200">
              <a:solidFill>
                <a:schemeClr val="tx1"/>
              </a:solidFill>
              <a:effectLst/>
              <a:latin typeface="+mn-lt"/>
              <a:cs typeface="Calibri"/>
            </a:endParaRPr>
          </a:p>
          <a:p>
            <a:pPr marL="628650" lvl="1"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86% of customers will avoid purchasing a product based on a negative review</a:t>
            </a:r>
            <a:r>
              <a:rPr lang="en-US" sz="1200" b="0" i="0" kern="1200">
                <a:solidFill>
                  <a:schemeClr val="tx1"/>
                </a:solidFill>
                <a:effectLst/>
                <a:latin typeface="+mn-lt"/>
                <a:ea typeface="+mn-ea"/>
                <a:cs typeface="+mn-cs"/>
              </a:rPr>
              <a:t>​</a:t>
            </a:r>
            <a:endParaRPr lang="en-US" sz="1200" b="0" i="0" kern="1200">
              <a:solidFill>
                <a:schemeClr val="tx1"/>
              </a:solidFill>
              <a:effectLst/>
              <a:latin typeface="+mn-lt"/>
              <a:cs typeface="Calibri"/>
            </a:endParaRPr>
          </a:p>
          <a:p>
            <a:pPr marL="628650" lvl="1" indent="-171450" rtl="0" fontAlgn="base">
              <a:buFont typeface="Arial" panose="020B0604020202020204" pitchFamily="34" charset="0"/>
              <a:buChar char="•"/>
            </a:pPr>
            <a:r>
              <a:rPr lang="en-US" sz="1200" b="0" i="0" u="none" strike="noStrike" kern="1200">
                <a:solidFill>
                  <a:schemeClr val="tx1"/>
                </a:solidFill>
                <a:effectLst/>
                <a:latin typeface="+mn-lt"/>
                <a:ea typeface="+mn-ea"/>
                <a:cs typeface="+mn-cs"/>
              </a:rPr>
              <a:t>And 88% of people trust online reviews as much as a personal recommendation</a:t>
            </a:r>
            <a:endParaRPr lang="en-US" sz="1200" b="0" i="0" kern="1200">
              <a:solidFill>
                <a:schemeClr val="tx1"/>
              </a:solidFill>
              <a:effectLst/>
              <a:latin typeface="+mn-lt"/>
              <a:cs typeface="Calibri"/>
            </a:endParaRPr>
          </a:p>
          <a:p>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2</a:t>
            </a:fld>
            <a:endParaRPr lang="en-US"/>
          </a:p>
        </p:txBody>
      </p:sp>
    </p:spTree>
    <p:extLst>
      <p:ext uri="{BB962C8B-B14F-4D97-AF65-F5344CB8AC3E}">
        <p14:creationId xmlns:p14="http://schemas.microsoft.com/office/powerpoint/2010/main" val="42757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Review dependence in the area of women's e-commerce allows for analysis and insight </a:t>
            </a:r>
            <a:r>
              <a:rPr lang="en-US" b="0" i="0" u="none" strike="noStrike" kern="1200">
                <a:effectLst/>
              </a:rPr>
              <a:t>that </a:t>
            </a:r>
            <a:r>
              <a:rPr lang="en-US"/>
              <a:t>can improve business </a:t>
            </a:r>
          </a:p>
          <a:p>
            <a:r>
              <a:rPr lang="en-US"/>
              <a:t>performance in this area as well as in broader e-commerce segments that use Customer Reviews.  </a:t>
            </a:r>
            <a:endParaRPr lang="en-US">
              <a:cs typeface="Calibri"/>
            </a:endParaRPr>
          </a:p>
          <a:p>
            <a:endParaRPr lang="en-US"/>
          </a:p>
          <a:p>
            <a:pPr>
              <a:buFont typeface="Arial" panose="020B0604020202020204" pitchFamily="34" charset="0"/>
            </a:pPr>
            <a:r>
              <a:rPr lang="en-US"/>
              <a:t>Approaches used to analyze the impacts </a:t>
            </a:r>
            <a:r>
              <a:rPr lang="en-US" b="0" i="0" u="none" strike="noStrike" kern="1200">
                <a:effectLst/>
              </a:rPr>
              <a:t>of reviews</a:t>
            </a:r>
            <a:r>
              <a:rPr lang="en-US"/>
              <a:t> were:</a:t>
            </a:r>
            <a:endParaRPr lang="en-US">
              <a:cs typeface="Calibri"/>
            </a:endParaRPr>
          </a:p>
          <a:p>
            <a:pPr marL="285750" indent="-285750">
              <a:buFont typeface="Arial"/>
              <a:buChar char="•"/>
            </a:pPr>
            <a:r>
              <a:rPr lang="en-US"/>
              <a:t>Identifying verbiage that correlates to positive reviews</a:t>
            </a:r>
            <a:endParaRPr lang="en-US">
              <a:cs typeface="Calibri" panose="020F0502020204030204"/>
            </a:endParaRPr>
          </a:p>
          <a:p>
            <a:pPr marL="285750" indent="-285750">
              <a:buFont typeface="Arial"/>
              <a:buChar char="•"/>
            </a:pPr>
            <a:r>
              <a:rPr lang="en-US"/>
              <a:t>Identifying Age Range Correlations</a:t>
            </a:r>
            <a:endParaRPr lang="en-US">
              <a:cs typeface="Calibri" panose="020F0502020204030204"/>
            </a:endParaRPr>
          </a:p>
          <a:p>
            <a:pPr marL="285750" indent="-285750">
              <a:buFont typeface="Arial"/>
              <a:buChar char="•"/>
            </a:pPr>
            <a:r>
              <a:rPr lang="en-US"/>
              <a:t>Identifying associations between recommendations to purchase and review ratings, </a:t>
            </a:r>
            <a:endParaRPr lang="en-US">
              <a:cs typeface="Calibri" panose="020F0502020204030204"/>
            </a:endParaRPr>
          </a:p>
          <a:p>
            <a:pPr marL="285750" indent="-285750">
              <a:buFont typeface="Arial"/>
              <a:buChar char="•"/>
            </a:pPr>
            <a:r>
              <a:rPr lang="en-US"/>
              <a:t>Customer feedback on the helpfulness </a:t>
            </a:r>
            <a:r>
              <a:rPr lang="en-US" b="0" i="0" u="none" strike="noStrike" kern="1200">
                <a:effectLst/>
              </a:rPr>
              <a:t>of reviews</a:t>
            </a:r>
            <a:r>
              <a:rPr lang="en-US"/>
              <a:t>.  </a:t>
            </a:r>
            <a:endParaRPr lang="en-US">
              <a:cs typeface="Calibri" panose="020F0502020204030204"/>
            </a:endParaRPr>
          </a:p>
          <a:p>
            <a:pPr marL="171450" indent="-171450">
              <a:buFont typeface="Arial" panose="020B0604020202020204" pitchFamily="34" charset="0"/>
              <a:buChar char="•"/>
            </a:pPr>
            <a:endParaRPr lang="en-US" sz="1200" b="0" i="0" kern="120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2744A508-26B1-4730-A7C2-3BCFB59B09C6}" type="slidenum">
              <a:rPr lang="en-US" smtClean="0"/>
              <a:t>3</a:t>
            </a:fld>
            <a:endParaRPr lang="en-US"/>
          </a:p>
        </p:txBody>
      </p:sp>
    </p:spTree>
    <p:extLst>
      <p:ext uri="{BB962C8B-B14F-4D97-AF65-F5344CB8AC3E}">
        <p14:creationId xmlns:p14="http://schemas.microsoft.com/office/powerpoint/2010/main" val="257075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dataset from Kaggle includes real product reviews that have been anonymized.  Anywhere the company name is mentioned the word “retailer” was inserted.  Please also notice the definition for Positive Feedback Count which is the number of reviewers who thought a given review was “helpful”.</a:t>
            </a:r>
          </a:p>
        </p:txBody>
      </p:sp>
      <p:sp>
        <p:nvSpPr>
          <p:cNvPr id="4" name="Slide Number Placeholder 3"/>
          <p:cNvSpPr>
            <a:spLocks noGrp="1"/>
          </p:cNvSpPr>
          <p:nvPr>
            <p:ph type="sldNum" sz="quarter" idx="5"/>
          </p:nvPr>
        </p:nvSpPr>
        <p:spPr/>
        <p:txBody>
          <a:bodyPr/>
          <a:lstStyle/>
          <a:p>
            <a:fld id="{2744A508-26B1-4730-A7C2-3BCFB59B09C6}" type="slidenum">
              <a:rPr lang="en-US" smtClean="0"/>
              <a:t>4</a:t>
            </a:fld>
            <a:endParaRPr lang="en-US"/>
          </a:p>
        </p:txBody>
      </p:sp>
    </p:spTree>
    <p:extLst>
      <p:ext uri="{BB962C8B-B14F-4D97-AF65-F5344CB8AC3E}">
        <p14:creationId xmlns:p14="http://schemas.microsoft.com/office/powerpoint/2010/main" val="230278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sz="1200" kern="1200">
                <a:solidFill>
                  <a:schemeClr val="tx1"/>
                </a:solidFill>
                <a:effectLst/>
                <a:latin typeface="+mn-lt"/>
                <a:ea typeface="+mn-ea"/>
                <a:cs typeface="+mn-cs"/>
              </a:rPr>
              <a:t>Ratings 1 &amp; 2 strongly associated </a:t>
            </a:r>
            <a:r>
              <a:rPr lang="en-US"/>
              <a:t>w/</a:t>
            </a:r>
            <a:r>
              <a:rPr lang="en-US" sz="1200" kern="1200">
                <a:solidFill>
                  <a:schemeClr val="tx1"/>
                </a:solidFill>
                <a:effectLst/>
                <a:latin typeface="+mn-lt"/>
                <a:ea typeface="+mn-ea"/>
                <a:cs typeface="+mn-cs"/>
              </a:rPr>
              <a:t> Recommendation of NO.</a:t>
            </a:r>
            <a:r>
              <a:rPr lang="en-US"/>
              <a:t> </a:t>
            </a:r>
            <a:r>
              <a:rPr lang="en-US" sz="1200" kern="1200">
                <a:solidFill>
                  <a:schemeClr val="tx1"/>
                </a:solidFill>
                <a:effectLst/>
                <a:latin typeface="+mn-lt"/>
                <a:ea typeface="+mn-ea"/>
                <a:cs typeface="+mn-cs"/>
              </a:rPr>
              <a:t> </a:t>
            </a:r>
            <a:endParaRPr lang="en-US"/>
          </a:p>
          <a:p>
            <a:pPr marL="171450" indent="-171450">
              <a:buFont typeface="Arial" panose="020B0604020202020204" pitchFamily="34" charset="0"/>
              <a:buChar char="•"/>
              <a:defRPr/>
            </a:pPr>
            <a:r>
              <a:rPr lang="en-US" sz="1200" kern="1200">
                <a:solidFill>
                  <a:schemeClr val="tx1"/>
                </a:solidFill>
                <a:effectLst/>
                <a:latin typeface="+mn-lt"/>
                <a:ea typeface="+mn-ea"/>
                <a:cs typeface="+mn-cs"/>
              </a:rPr>
              <a:t>Rating of 3 had confidence </a:t>
            </a:r>
            <a:r>
              <a:rPr lang="en-US"/>
              <a:t>level/accuracy</a:t>
            </a:r>
            <a:r>
              <a:rPr lang="en-US" sz="1200" kern="1200">
                <a:solidFill>
                  <a:schemeClr val="tx1"/>
                </a:solidFill>
                <a:effectLst/>
                <a:latin typeface="+mn-lt"/>
                <a:ea typeface="+mn-ea"/>
                <a:cs typeface="+mn-cs"/>
              </a:rPr>
              <a:t> of 58.6% </a:t>
            </a:r>
            <a:r>
              <a:rPr lang="en-US"/>
              <a:t>of association</a:t>
            </a:r>
            <a:r>
              <a:rPr lang="en-US" sz="1200" kern="1200">
                <a:solidFill>
                  <a:schemeClr val="tx1"/>
                </a:solidFill>
                <a:effectLst/>
                <a:latin typeface="+mn-lt"/>
                <a:ea typeface="+mn-ea"/>
                <a:cs typeface="+mn-cs"/>
              </a:rPr>
              <a:t> </a:t>
            </a:r>
            <a:r>
              <a:rPr lang="en-US"/>
              <a:t>w/</a:t>
            </a:r>
            <a:r>
              <a:rPr lang="en-US" sz="1200" kern="1200">
                <a:solidFill>
                  <a:schemeClr val="tx1"/>
                </a:solidFill>
                <a:effectLst/>
                <a:latin typeface="+mn-lt"/>
                <a:ea typeface="+mn-ea"/>
                <a:cs typeface="+mn-cs"/>
              </a:rPr>
              <a:t> a Recommendation of NO.</a:t>
            </a:r>
            <a:r>
              <a:rPr lang="en-US"/>
              <a:t> </a:t>
            </a:r>
            <a:r>
              <a:rPr lang="en-US" sz="1200" kern="1200">
                <a:solidFill>
                  <a:schemeClr val="tx1"/>
                </a:solidFill>
                <a:effectLst/>
                <a:latin typeface="+mn-lt"/>
                <a:ea typeface="+mn-ea"/>
                <a:cs typeface="+mn-cs"/>
              </a:rPr>
              <a:t> </a:t>
            </a:r>
            <a:endParaRPr lang="en-US"/>
          </a:p>
          <a:p>
            <a:pPr lvl="1" indent="-171450">
              <a:buFont typeface="Arial" panose="020B0604020202020204" pitchFamily="34" charset="0"/>
              <a:buChar char="•"/>
              <a:defRPr/>
            </a:pPr>
            <a:r>
              <a:rPr lang="en-US" sz="1200" kern="1200">
                <a:solidFill>
                  <a:schemeClr val="tx1"/>
                </a:solidFill>
                <a:effectLst/>
                <a:latin typeface="+mn-lt"/>
                <a:ea typeface="+mn-ea"/>
                <a:cs typeface="+mn-cs"/>
              </a:rPr>
              <a:t>Ratings of 3 are far more split between recommendations.</a:t>
            </a:r>
            <a:r>
              <a:rPr lang="en-US"/>
              <a:t> </a:t>
            </a:r>
            <a:r>
              <a:rPr lang="en-US" sz="1200" kern="1200">
                <a:solidFill>
                  <a:schemeClr val="tx1"/>
                </a:solidFill>
                <a:effectLst/>
                <a:latin typeface="+mn-lt"/>
                <a:ea typeface="+mn-ea"/>
                <a:cs typeface="+mn-cs"/>
              </a:rPr>
              <a:t> </a:t>
            </a:r>
            <a:endParaRPr lang="en-US"/>
          </a:p>
          <a:p>
            <a:pPr lvl="1" indent="-171450">
              <a:buFont typeface="Arial" panose="020B0604020202020204" pitchFamily="34" charset="0"/>
              <a:buChar char="•"/>
              <a:defRPr/>
            </a:pPr>
            <a:r>
              <a:rPr lang="en-US"/>
              <a:t>Rating 3 customers</a:t>
            </a:r>
            <a:r>
              <a:rPr lang="en-US" sz="1200" kern="1200">
                <a:solidFill>
                  <a:schemeClr val="tx1"/>
                </a:solidFill>
                <a:effectLst/>
                <a:latin typeface="+mn-lt"/>
                <a:ea typeface="+mn-ea"/>
                <a:cs typeface="+mn-cs"/>
              </a:rPr>
              <a:t> could be incentivized to sway their recommendation of a product.</a:t>
            </a:r>
            <a:r>
              <a:rPr lang="en-US"/>
              <a:t>  </a:t>
            </a:r>
            <a:endParaRPr lang="en-US">
              <a:cs typeface="Calibri" panose="020F0502020204030204"/>
            </a:endParaRPr>
          </a:p>
          <a:p>
            <a:pPr marL="171450" indent="-171450">
              <a:buFont typeface="Arial" panose="020B0604020202020204" pitchFamily="34" charset="0"/>
              <a:buChar char="•"/>
              <a:defRPr/>
            </a:pPr>
            <a:r>
              <a:rPr lang="en-US"/>
              <a:t>Association</a:t>
            </a:r>
            <a:r>
              <a:rPr lang="en-US" sz="1200" kern="1200">
                <a:solidFill>
                  <a:schemeClr val="tx1"/>
                </a:solidFill>
                <a:effectLst/>
                <a:latin typeface="+mn-lt"/>
                <a:ea typeface="+mn-ea"/>
                <a:cs typeface="+mn-cs"/>
              </a:rPr>
              <a:t> rules with the highest </a:t>
            </a:r>
            <a:r>
              <a:rPr lang="en-US"/>
              <a:t>confidence/or </a:t>
            </a:r>
            <a:r>
              <a:rPr lang="en-US" sz="1200" kern="1200">
                <a:solidFill>
                  <a:schemeClr val="tx1"/>
                </a:solidFill>
                <a:effectLst/>
                <a:latin typeface="+mn-lt"/>
                <a:ea typeface="+mn-ea"/>
                <a:cs typeface="+mn-cs"/>
              </a:rPr>
              <a:t>accuracy </a:t>
            </a:r>
            <a:r>
              <a:rPr lang="en-US"/>
              <a:t>were</a:t>
            </a:r>
            <a:r>
              <a:rPr lang="en-US" sz="1200" kern="1200">
                <a:solidFill>
                  <a:schemeClr val="tx1"/>
                </a:solidFill>
                <a:effectLst/>
                <a:latin typeface="+mn-lt"/>
                <a:ea typeface="+mn-ea"/>
                <a:cs typeface="+mn-cs"/>
              </a:rPr>
              <a:t> between Ratings of 5 and Recommended = Yes.</a:t>
            </a:r>
            <a:r>
              <a:rPr lang="en-US"/>
              <a:t> </a:t>
            </a:r>
            <a:r>
              <a:rPr lang="en-US" sz="1200" kern="1200">
                <a:solidFill>
                  <a:schemeClr val="tx1"/>
                </a:solidFill>
                <a:effectLst/>
                <a:latin typeface="+mn-lt"/>
                <a:ea typeface="+mn-ea"/>
                <a:cs typeface="+mn-cs"/>
              </a:rPr>
              <a:t> </a:t>
            </a:r>
            <a:endParaRPr lang="en-US"/>
          </a:p>
          <a:p>
            <a:pPr lvl="1" indent="-171450">
              <a:buFont typeface="Arial" panose="020B0604020202020204" pitchFamily="34" charset="0"/>
              <a:buChar char="•"/>
              <a:defRPr/>
            </a:pPr>
            <a:r>
              <a:rPr lang="en-US"/>
              <a:t>Top</a:t>
            </a:r>
            <a:r>
              <a:rPr lang="en-US" sz="1200" kern="1200">
                <a:solidFill>
                  <a:schemeClr val="tx1"/>
                </a:solidFill>
                <a:effectLst/>
                <a:latin typeface="+mn-lt"/>
                <a:ea typeface="+mn-ea"/>
                <a:cs typeface="+mn-cs"/>
              </a:rPr>
              <a:t> 6 rules with 100% confidence, 5 were also associated with the age group </a:t>
            </a:r>
            <a:r>
              <a:rPr lang="en-US"/>
              <a:t>35-44</a:t>
            </a:r>
            <a:endParaRPr lang="en-US">
              <a:cs typeface="Calibri" panose="020F0502020204030204"/>
            </a:endParaRPr>
          </a:p>
          <a:p>
            <a:pPr lvl="1" indent="-171450">
              <a:buFont typeface="Arial" panose="020B0604020202020204" pitchFamily="34" charset="0"/>
              <a:buChar char="•"/>
              <a:defRPr/>
            </a:pPr>
            <a:r>
              <a:rPr lang="en-US"/>
              <a:t>This</a:t>
            </a:r>
            <a:r>
              <a:rPr lang="en-US" sz="1200" kern="1200">
                <a:solidFill>
                  <a:schemeClr val="tx1"/>
                </a:solidFill>
                <a:effectLst/>
                <a:latin typeface="+mn-lt"/>
                <a:ea typeface="+mn-ea"/>
                <a:cs typeface="+mn-cs"/>
              </a:rPr>
              <a:t> age group was the most likely to recommend a product and give a higher rating than most.</a:t>
            </a:r>
            <a:endParaRPr lang="en-US">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744A508-26B1-4730-A7C2-3BCFB59B09C6}" type="slidenum">
              <a:rPr lang="en-US" smtClean="0"/>
              <a:t>5</a:t>
            </a:fld>
            <a:endParaRPr lang="en-US"/>
          </a:p>
        </p:txBody>
      </p:sp>
    </p:spTree>
    <p:extLst>
      <p:ext uri="{BB962C8B-B14F-4D97-AF65-F5344CB8AC3E}">
        <p14:creationId xmlns:p14="http://schemas.microsoft.com/office/powerpoint/2010/main" val="331088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 lot of interesting data points in the dataset, but also  had some data points that are correlated to each other.  </a:t>
            </a:r>
          </a:p>
          <a:p>
            <a:r>
              <a:rPr lang="en-US">
                <a:cs typeface="Calibri"/>
              </a:rPr>
              <a:t>* To take out the noise in the data the dimensionality was reduced to Age, Review Score, AFFIN Score, and Positive Feedback count</a:t>
            </a:r>
          </a:p>
          <a:p>
            <a:r>
              <a:rPr lang="en-US">
                <a:cs typeface="Calibri"/>
              </a:rPr>
              <a:t>*</a:t>
            </a:r>
            <a:r>
              <a:rPr lang="en-US" err="1">
                <a:cs typeface="Calibri"/>
              </a:rPr>
              <a:t>NB_Best</a:t>
            </a:r>
            <a:r>
              <a:rPr lang="en-US">
                <a:cs typeface="Calibri"/>
              </a:rPr>
              <a:t> has the features of </a:t>
            </a:r>
            <a:r>
              <a:rPr lang="en-US" err="1">
                <a:cs typeface="Calibri"/>
              </a:rPr>
              <a:t>lapace</a:t>
            </a:r>
            <a:r>
              <a:rPr lang="en-US">
                <a:cs typeface="Calibri"/>
              </a:rPr>
              <a:t>=1 and did not use kernels.  </a:t>
            </a:r>
          </a:p>
          <a:p>
            <a:pPr lvl="1"/>
            <a:r>
              <a:rPr lang="en-US">
                <a:cs typeface="Calibri"/>
              </a:rPr>
              <a:t>-Kernels would drop the NB by roughly 20% score</a:t>
            </a:r>
          </a:p>
          <a:p>
            <a:r>
              <a:rPr lang="en-US">
                <a:cs typeface="Calibri"/>
              </a:rPr>
              <a:t>*</a:t>
            </a:r>
            <a:r>
              <a:rPr lang="en-US" err="1">
                <a:cs typeface="Calibri"/>
              </a:rPr>
              <a:t>SVM_Best</a:t>
            </a:r>
            <a:r>
              <a:rPr lang="en-US">
                <a:cs typeface="Calibri"/>
              </a:rPr>
              <a:t> is a linear SVM although radial and polynomial were less then 1 point away.  Lowering cost lowered the accuracy, but raising the cost hit the point of diminishing returns super fast from default.</a:t>
            </a:r>
          </a:p>
          <a:p>
            <a:pPr lvl="1"/>
            <a:r>
              <a:rPr lang="en-US">
                <a:cs typeface="Calibri"/>
              </a:rPr>
              <a:t>-dataset is only 22k of hundred of millions of transactions, hence; suggest leaving SVM closest to default in order to not over-fit it, for what this dataset is representing</a:t>
            </a:r>
          </a:p>
          <a:p>
            <a:endParaRPr lang="en-US">
              <a:cs typeface="Calibri"/>
            </a:endParaRPr>
          </a:p>
          <a:p>
            <a:r>
              <a:rPr lang="en-US">
                <a:cs typeface="Calibri"/>
              </a:rPr>
              <a:t>*Interesting learning points form the graphs:</a:t>
            </a:r>
          </a:p>
          <a:p>
            <a:pPr lvl="1"/>
            <a:r>
              <a:rPr lang="en-US">
                <a:cs typeface="Calibri"/>
              </a:rPr>
              <a:t>-positive feedback does not mean the review was good but merely folks appreciated the review</a:t>
            </a:r>
          </a:p>
          <a:p>
            <a:pPr lvl="1"/>
            <a:r>
              <a:rPr lang="en-US">
                <a:cs typeface="Calibri"/>
              </a:rPr>
              <a:t>-if there is less then ~15 then it is almost always in favor of being recommended</a:t>
            </a:r>
          </a:p>
          <a:p>
            <a:pPr lvl="1"/>
            <a:r>
              <a:rPr lang="en-US">
                <a:cs typeface="Calibri"/>
              </a:rPr>
              <a:t>-if  a score is a 4 or above almost always is recommended but 3 is a almost 50/50: so targeting those groups to get a bit more positive, so offer great customer service, or </a:t>
            </a:r>
            <a:r>
              <a:rPr lang="en-US" err="1">
                <a:cs typeface="Calibri"/>
              </a:rPr>
              <a:t>prehaps</a:t>
            </a:r>
            <a:r>
              <a:rPr lang="en-US">
                <a:cs typeface="Calibri"/>
              </a:rPr>
              <a:t> free shipping would be key</a:t>
            </a:r>
          </a:p>
          <a:p>
            <a:pPr lvl="2"/>
            <a:r>
              <a:rPr lang="en-US">
                <a:cs typeface="Calibri"/>
              </a:rPr>
              <a:t>To making those form a protractor to an advocate</a:t>
            </a:r>
          </a:p>
          <a:p>
            <a:pPr lvl="1"/>
            <a:r>
              <a:rPr lang="en-US">
                <a:cs typeface="Calibri"/>
              </a:rPr>
              <a:t>-also extremely negative scores are a lost of never recommended.  Meaning you probably will never shift the strong detractors as much as possibly the middle ground.  (you know why politics focus on swing states with big electoral college)</a:t>
            </a:r>
          </a:p>
          <a:p>
            <a:pPr lvl="1"/>
            <a:r>
              <a:rPr lang="en-US">
                <a:cs typeface="Calibri"/>
              </a:rPr>
              <a:t>-age range of 30-45 are key stakeholders in recommending reviews</a:t>
            </a:r>
          </a:p>
          <a:p>
            <a:pPr lvl="1"/>
            <a:endParaRPr lang="en-US">
              <a:cs typeface="Calibri"/>
            </a:endParaRPr>
          </a:p>
          <a:p>
            <a:pPr lvl="1"/>
            <a:endParaRPr lang="en-US">
              <a:cs typeface="Calibri"/>
            </a:endParaRPr>
          </a:p>
        </p:txBody>
      </p:sp>
      <p:sp>
        <p:nvSpPr>
          <p:cNvPr id="4" name="Slide Number Placeholder 3"/>
          <p:cNvSpPr>
            <a:spLocks noGrp="1"/>
          </p:cNvSpPr>
          <p:nvPr>
            <p:ph type="sldNum" sz="quarter" idx="5"/>
          </p:nvPr>
        </p:nvSpPr>
        <p:spPr/>
        <p:txBody>
          <a:bodyPr/>
          <a:lstStyle/>
          <a:p>
            <a:fld id="{2744A508-26B1-4730-A7C2-3BCFB59B09C6}" type="slidenum">
              <a:rPr lang="en-US" smtClean="0"/>
              <a:t>6</a:t>
            </a:fld>
            <a:endParaRPr lang="en-US"/>
          </a:p>
        </p:txBody>
      </p:sp>
    </p:spTree>
    <p:extLst>
      <p:ext uri="{BB962C8B-B14F-4D97-AF65-F5344CB8AC3E}">
        <p14:creationId xmlns:p14="http://schemas.microsoft.com/office/powerpoint/2010/main" val="243309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majority of the data was text, this offered interesting insights into the more than 600k words in the reviews.  A sentiment analysis was done to ”score” each review.  As expected, there is a correlation between a higher score and more positive review, however, some interesting insights emerged as you analyze the conflicting reviews with high scores and low sentiment and vice versa.  This will be explored further in the conclusions where suggestions are offered on how to use this information for marketing and customer </a:t>
            </a:r>
            <a:r>
              <a:rPr lang="en-US"/>
              <a:t>service improvements.</a:t>
            </a:r>
            <a:endParaRPr lang="en-US" dirty="0"/>
          </a:p>
        </p:txBody>
      </p:sp>
      <p:sp>
        <p:nvSpPr>
          <p:cNvPr id="4" name="Slide Number Placeholder 3"/>
          <p:cNvSpPr>
            <a:spLocks noGrp="1"/>
          </p:cNvSpPr>
          <p:nvPr>
            <p:ph type="sldNum" sz="quarter" idx="5"/>
          </p:nvPr>
        </p:nvSpPr>
        <p:spPr/>
        <p:txBody>
          <a:bodyPr/>
          <a:lstStyle/>
          <a:p>
            <a:fld id="{2744A508-26B1-4730-A7C2-3BCFB59B09C6}" type="slidenum">
              <a:rPr lang="en-US" smtClean="0"/>
              <a:t>7</a:t>
            </a:fld>
            <a:endParaRPr lang="en-US"/>
          </a:p>
        </p:txBody>
      </p:sp>
    </p:spTree>
    <p:extLst>
      <p:ext uri="{BB962C8B-B14F-4D97-AF65-F5344CB8AC3E}">
        <p14:creationId xmlns:p14="http://schemas.microsoft.com/office/powerpoint/2010/main" val="849486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cs typeface="Calibri"/>
              </a:rPr>
              <a:t>Thanks John.  As you mentioned when describing the data ecommerce site visitors were able to indicate if they found a review to be help most likely with a "thumbs up" type button of approval.</a:t>
            </a:r>
            <a:endParaRPr lang="en-US"/>
          </a:p>
          <a:p>
            <a:r>
              <a:rPr lang="en-US" sz="1600">
                <a:cs typeface="Calibri"/>
              </a:rPr>
              <a:t>Positive feedback was given likely in the form of a "thumbs up" when shoppers used a review in making their purchase.  63% of the reviews have no positive feedback.</a:t>
            </a:r>
            <a:endParaRPr lang="en-US"/>
          </a:p>
          <a:p>
            <a:r>
              <a:rPr lang="en-US" sz="1600">
                <a:cs typeface="Calibri"/>
              </a:rPr>
              <a:t>Of the 2,500 that did , 8/10 times it was a review that recommended a product</a:t>
            </a:r>
          </a:p>
          <a:p>
            <a:r>
              <a:rPr lang="en-US" sz="1600">
                <a:cs typeface="Calibri"/>
              </a:rPr>
              <a:t>The 2/10 got less than a 5 rating and ¾ of these were reviews that has negative text reviews.  </a:t>
            </a:r>
            <a:endParaRPr lang="en-US">
              <a:cs typeface="Calibri"/>
            </a:endParaRPr>
          </a:p>
          <a:p>
            <a:r>
              <a:rPr lang="en-US" sz="1600">
                <a:cs typeface="Calibri"/>
              </a:rPr>
              <a:t>The hypothesis is that the most helpful reviews are those that either let the shopper know details or concerns about a product, or clear the way with a recommendation from previous purchasers.</a:t>
            </a:r>
            <a:endParaRPr lang="en-US">
              <a:cs typeface="Calibri"/>
            </a:endParaRPr>
          </a:p>
          <a:p>
            <a:r>
              <a:rPr lang="en-US" sz="1600">
                <a:cs typeface="Calibri"/>
              </a:rPr>
              <a:t>The decision tree data confirms that the most helpful reviews are giving a shopper a comfort from other shoppers , or specific feedback about why their experience wasn't 5 star.</a:t>
            </a:r>
            <a:endParaRPr lang="en-US">
              <a:cs typeface="Calibri"/>
            </a:endParaRPr>
          </a:p>
        </p:txBody>
      </p:sp>
      <p:sp>
        <p:nvSpPr>
          <p:cNvPr id="4" name="Slide Number Placeholder 3"/>
          <p:cNvSpPr>
            <a:spLocks noGrp="1"/>
          </p:cNvSpPr>
          <p:nvPr>
            <p:ph type="sldNum" sz="quarter" idx="5"/>
          </p:nvPr>
        </p:nvSpPr>
        <p:spPr/>
        <p:txBody>
          <a:bodyPr/>
          <a:lstStyle/>
          <a:p>
            <a:fld id="{2744A508-26B1-4730-A7C2-3BCFB59B09C6}" type="slidenum">
              <a:rPr lang="en-US" smtClean="0"/>
              <a:t>8</a:t>
            </a:fld>
            <a:endParaRPr lang="en-US"/>
          </a:p>
        </p:txBody>
      </p:sp>
    </p:spTree>
    <p:extLst>
      <p:ext uri="{BB962C8B-B14F-4D97-AF65-F5344CB8AC3E}">
        <p14:creationId xmlns:p14="http://schemas.microsoft.com/office/powerpoint/2010/main" val="227118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In summary, based on this analysis we recommend </a:t>
            </a:r>
            <a:endParaRPr lang="en-US"/>
          </a:p>
          <a:p>
            <a:r>
              <a:rPr lang="en-US" sz="1600"/>
              <a:t>1. A marketing plan around age segmentation, </a:t>
            </a:r>
            <a:endParaRPr lang="en-US"/>
          </a:p>
          <a:p>
            <a:r>
              <a:rPr lang="en-US" sz="1600"/>
              <a:t>1. Marketing based on internal sentiment based rating system:  those with higher sentiment receiving upsell opportunities with new seasonal lines and premium products</a:t>
            </a:r>
            <a:endParaRPr lang="en-US">
              <a:cs typeface="Calibri"/>
            </a:endParaRPr>
          </a:p>
          <a:p>
            <a:r>
              <a:rPr lang="en-US" sz="1600"/>
              <a:t>      Targeted lower affinity scores would receive specials, discounts or volume purchase promotions.  </a:t>
            </a:r>
            <a:endParaRPr lang="en-US"/>
          </a:p>
          <a:p>
            <a:r>
              <a:rPr lang="en-US" sz="1600"/>
              <a:t>2. Customer service improvements and contacts with customers giving 3 ratings for potential improvements</a:t>
            </a:r>
            <a:endParaRPr lang="en-US" sz="1600">
              <a:cs typeface="Calibri"/>
            </a:endParaRPr>
          </a:p>
          <a:p>
            <a:r>
              <a:rPr lang="en-US" sz="1600"/>
              <a:t>3  Seek an improved data set for future analysis that includes customer identification, such as verified reviews, in order to do additional analysis such as co-shopping across product to recommend and provide  suggestions like "purchasers of your product also purchased these items"</a:t>
            </a:r>
          </a:p>
          <a:p>
            <a:r>
              <a:rPr lang="en-US" sz="1600">
                <a:cs typeface="Calibri"/>
              </a:rPr>
              <a:t>Those are our conclusions and we welcome any questions.</a:t>
            </a:r>
          </a:p>
        </p:txBody>
      </p:sp>
      <p:sp>
        <p:nvSpPr>
          <p:cNvPr id="4" name="Slide Number Placeholder 3"/>
          <p:cNvSpPr>
            <a:spLocks noGrp="1"/>
          </p:cNvSpPr>
          <p:nvPr>
            <p:ph type="sldNum" sz="quarter" idx="5"/>
          </p:nvPr>
        </p:nvSpPr>
        <p:spPr/>
        <p:txBody>
          <a:bodyPr/>
          <a:lstStyle/>
          <a:p>
            <a:fld id="{2744A508-26B1-4730-A7C2-3BCFB59B09C6}" type="slidenum">
              <a:rPr lang="en-US" smtClean="0"/>
              <a:t>9</a:t>
            </a:fld>
            <a:endParaRPr lang="en-US"/>
          </a:p>
        </p:txBody>
      </p:sp>
    </p:spTree>
    <p:extLst>
      <p:ext uri="{BB962C8B-B14F-4D97-AF65-F5344CB8AC3E}">
        <p14:creationId xmlns:p14="http://schemas.microsoft.com/office/powerpoint/2010/main" val="262325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9/13/2019</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7903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9/13/2019</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339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9/13/2019</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148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9/13/2019</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385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9/13/2019</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4223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9/13/2019</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140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9/13/2019</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2811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9/13/2019</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4988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9/13/2019</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347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9/13/2019</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290540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9/13/2019</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91937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9/13/2019</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4648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11" r:id="rId5"/>
    <p:sldLayoutId id="2147483705" r:id="rId6"/>
    <p:sldLayoutId id="2147483706" r:id="rId7"/>
    <p:sldLayoutId id="2147483707" r:id="rId8"/>
    <p:sldLayoutId id="2147483710"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rilla360.com.au/blog/fashion-ecommerce-retail-growth" TargetMode="External"/><Relationship Id="rId7" Type="http://schemas.openxmlformats.org/officeDocument/2006/relationships/hyperlink" Target="https://planetmarketing.com/blog/why-are-reviews-important/#1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zendesk.com/resources/customer-service-and-lifetime-customer-value/" TargetMode="External"/><Relationship Id="rId5" Type="http://schemas.openxmlformats.org/officeDocument/2006/relationships/hyperlink" Target="https://www.marketingcharts.com/industries/retail-and-e-commerce-106623" TargetMode="External"/><Relationship Id="rId4" Type="http://schemas.openxmlformats.org/officeDocument/2006/relationships/hyperlink" Target="https://www.shopify.com/enterprise/ecommerce-fashion-indust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C74B0B-68A8-423E-805D-175641A96125}"/>
              </a:ext>
            </a:extLst>
          </p:cNvPr>
          <p:cNvPicPr>
            <a:picLocks noChangeAspect="1"/>
          </p:cNvPicPr>
          <p:nvPr/>
        </p:nvPicPr>
        <p:blipFill rotWithShape="1">
          <a:blip r:embed="rId3">
            <a:extLst>
              <a:ext uri="{28A0092B-C50C-407E-A947-70E740481C1C}">
                <a14:useLocalDpi xmlns:a14="http://schemas.microsoft.com/office/drawing/2010/main" val="0"/>
              </a:ext>
            </a:extLst>
          </a:blip>
          <a:srcRect b="5699"/>
          <a:stretch/>
        </p:blipFill>
        <p:spPr>
          <a:xfrm>
            <a:off x="-32" y="10"/>
            <a:ext cx="12192031" cy="4915066"/>
          </a:xfrm>
          <a:prstGeom prst="rect">
            <a:avLst/>
          </a:prstGeom>
        </p:spPr>
      </p:pic>
      <p:sp>
        <p:nvSpPr>
          <p:cNvPr id="16"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22DBDF-19D4-4559-8882-B9B53407FF47}"/>
              </a:ext>
            </a:extLst>
          </p:cNvPr>
          <p:cNvSpPr>
            <a:spLocks noGrp="1"/>
          </p:cNvSpPr>
          <p:nvPr>
            <p:ph type="ctrTitle"/>
          </p:nvPr>
        </p:nvSpPr>
        <p:spPr>
          <a:xfrm>
            <a:off x="333789" y="4921821"/>
            <a:ext cx="7137263" cy="1280161"/>
          </a:xfrm>
        </p:spPr>
        <p:txBody>
          <a:bodyPr anchor="ctr">
            <a:normAutofit fontScale="90000"/>
          </a:bodyPr>
          <a:lstStyle/>
          <a:p>
            <a:pPr algn="r"/>
            <a:r>
              <a:rPr lang="en-US" sz="4800">
                <a:solidFill>
                  <a:srgbClr val="FFFFFF"/>
                </a:solidFill>
              </a:rPr>
              <a:t>Women’s Clothing E-Commerce</a:t>
            </a:r>
          </a:p>
        </p:txBody>
      </p:sp>
      <p:sp>
        <p:nvSpPr>
          <p:cNvPr id="3" name="Subtitle 2">
            <a:extLst>
              <a:ext uri="{FF2B5EF4-FFF2-40B4-BE49-F238E27FC236}">
                <a16:creationId xmlns:a16="http://schemas.microsoft.com/office/drawing/2014/main" id="{FCE81004-AE7B-4A37-A460-BC1DF20F4B30}"/>
              </a:ext>
            </a:extLst>
          </p:cNvPr>
          <p:cNvSpPr>
            <a:spLocks noGrp="1"/>
          </p:cNvSpPr>
          <p:nvPr>
            <p:ph type="subTitle" idx="1"/>
          </p:nvPr>
        </p:nvSpPr>
        <p:spPr>
          <a:xfrm>
            <a:off x="8289580" y="5120639"/>
            <a:ext cx="3073745" cy="1280160"/>
          </a:xfrm>
        </p:spPr>
        <p:txBody>
          <a:bodyPr anchor="ctr">
            <a:normAutofit/>
          </a:bodyPr>
          <a:lstStyle/>
          <a:p>
            <a:r>
              <a:rPr lang="en-US" sz="1500">
                <a:solidFill>
                  <a:srgbClr val="FFFFFF"/>
                </a:solidFill>
              </a:rPr>
              <a:t>Analysis of trends and Identification of Potential Improvements</a:t>
            </a:r>
          </a:p>
        </p:txBody>
      </p:sp>
      <p:cxnSp>
        <p:nvCxnSpPr>
          <p:cNvPr id="18"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3FE7361-21EE-D54B-8047-EC4BBF74EC60}"/>
              </a:ext>
            </a:extLst>
          </p:cNvPr>
          <p:cNvSpPr/>
          <p:nvPr/>
        </p:nvSpPr>
        <p:spPr>
          <a:xfrm>
            <a:off x="199696" y="5892699"/>
            <a:ext cx="8166538" cy="369332"/>
          </a:xfrm>
          <a:prstGeom prst="rect">
            <a:avLst/>
          </a:prstGeom>
        </p:spPr>
        <p:txBody>
          <a:bodyPr wrap="square">
            <a:spAutoFit/>
          </a:bodyPr>
          <a:lstStyle/>
          <a:p>
            <a:r>
              <a:rPr lang="en-US">
                <a:latin typeface="Arial" panose="020B0604020202020204" pitchFamily="34" charset="0"/>
              </a:rPr>
              <a:t>G</a:t>
            </a:r>
            <a:r>
              <a:rPr lang="en-US" b="1">
                <a:latin typeface="Arial" panose="020B0604020202020204" pitchFamily="34" charset="0"/>
              </a:rPr>
              <a:t>roup 3:</a:t>
            </a:r>
            <a:r>
              <a:rPr lang="en-US">
                <a:latin typeface="Arial" panose="020B0604020202020204" pitchFamily="34" charset="0"/>
              </a:rPr>
              <a:t>  - Neal Bates, James Alexander, John Fields, Andrea Bradshaw</a:t>
            </a:r>
          </a:p>
        </p:txBody>
      </p:sp>
    </p:spTree>
    <p:extLst>
      <p:ext uri="{BB962C8B-B14F-4D97-AF65-F5344CB8AC3E}">
        <p14:creationId xmlns:p14="http://schemas.microsoft.com/office/powerpoint/2010/main" val="30585213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8C25-4A15-42BD-8C85-94F6F4110F12}"/>
              </a:ext>
            </a:extLst>
          </p:cNvPr>
          <p:cNvSpPr>
            <a:spLocks noGrp="1"/>
          </p:cNvSpPr>
          <p:nvPr>
            <p:ph type="title"/>
          </p:nvPr>
        </p:nvSpPr>
        <p:spPr>
          <a:xfrm>
            <a:off x="755757" y="121350"/>
            <a:ext cx="10058400" cy="1450757"/>
          </a:xfrm>
        </p:spPr>
        <p:txBody>
          <a:bodyPr/>
          <a:lstStyle/>
          <a:p>
            <a:r>
              <a:rPr lang="en-US"/>
              <a:t>Works Cited</a:t>
            </a:r>
          </a:p>
        </p:txBody>
      </p:sp>
      <p:sp>
        <p:nvSpPr>
          <p:cNvPr id="3" name="Content Placeholder 2">
            <a:extLst>
              <a:ext uri="{FF2B5EF4-FFF2-40B4-BE49-F238E27FC236}">
                <a16:creationId xmlns:a16="http://schemas.microsoft.com/office/drawing/2014/main" id="{BAA2A34D-8407-41CA-80BC-B56C2506D591}"/>
              </a:ext>
            </a:extLst>
          </p:cNvPr>
          <p:cNvSpPr>
            <a:spLocks noGrp="1"/>
          </p:cNvSpPr>
          <p:nvPr>
            <p:ph idx="1"/>
          </p:nvPr>
        </p:nvSpPr>
        <p:spPr>
          <a:xfrm>
            <a:off x="887958" y="1975999"/>
            <a:ext cx="10845005" cy="4336666"/>
          </a:xfrm>
        </p:spPr>
        <p:txBody>
          <a:bodyPr vert="horz" lIns="0" tIns="45720" rIns="0" bIns="45720" rtlCol="0" anchor="t">
            <a:normAutofit/>
          </a:bodyPr>
          <a:lstStyle/>
          <a:p>
            <a:pPr marL="383540" lvl="1">
              <a:buFont typeface="Wingdings" panose="05000000000000000000" pitchFamily="2" charset="2"/>
              <a:buChar char="§"/>
            </a:pPr>
            <a:r>
              <a:rPr lang="en-US"/>
              <a:t>Kim, D. M. (n.d.). 5 reasons why fashion ecommerce brands will lead retail's growth. Retrieved from </a:t>
            </a:r>
            <a:r>
              <a:rPr lang="en-US">
                <a:hlinkClick r:id="rId3"/>
              </a:rPr>
              <a:t>https://www.gorilla360.com.au/blog/fashion-ecommerce-retail-growth</a:t>
            </a:r>
            <a:r>
              <a:rPr lang="en-US"/>
              <a:t> </a:t>
            </a:r>
          </a:p>
          <a:p>
            <a:pPr marL="383540" lvl="1">
              <a:buFont typeface="Wingdings" panose="05000000000000000000" pitchFamily="2" charset="2"/>
              <a:buChar char="§"/>
            </a:pPr>
            <a:r>
              <a:rPr lang="en-US"/>
              <a:t>Orendorff, Aaron (July 27, 2019). The State of the Ecommerce Fashion Industry: Statistics, Trends &amp; Strategy. Retrieved from </a:t>
            </a:r>
            <a:r>
              <a:rPr lang="en-US">
                <a:hlinkClick r:id="rId4"/>
              </a:rPr>
              <a:t>https://www.shopify.com/enterprise/ecommerce-fashion-industry</a:t>
            </a:r>
            <a:endParaRPr lang="en-US">
              <a:cs typeface="Calibri" panose="020F0502020204030204"/>
            </a:endParaRPr>
          </a:p>
          <a:p>
            <a:pPr marL="383540" lvl="1">
              <a:buFont typeface="Wingdings" panose="05000000000000000000" pitchFamily="2" charset="2"/>
              <a:buChar char="§"/>
            </a:pPr>
            <a:r>
              <a:rPr lang="en-US"/>
              <a:t>E-Commerce Grows in the Fashion Industry. (2018, November 29). Retrieved from </a:t>
            </a:r>
            <a:r>
              <a:rPr lang="en-US">
                <a:hlinkClick r:id="rId5"/>
              </a:rPr>
              <a:t>https://www.marketingcharts.com/industries/retail-and-e-commerce-106623</a:t>
            </a:r>
            <a:r>
              <a:rPr lang="en-US"/>
              <a:t> </a:t>
            </a:r>
            <a:endParaRPr lang="en-US">
              <a:cs typeface="Calibri"/>
            </a:endParaRPr>
          </a:p>
          <a:p>
            <a:pPr marL="383540" lvl="1">
              <a:buFont typeface="Wingdings" panose="05000000000000000000" pitchFamily="2" charset="2"/>
              <a:buChar char="§"/>
            </a:pPr>
            <a:r>
              <a:rPr lang="en-US"/>
              <a:t>Dimensional Research (2013) The impact of customer service on customer lifetime value 2013. Retrieved from </a:t>
            </a:r>
            <a:r>
              <a:rPr lang="en-US">
                <a:hlinkClick r:id="rId6"/>
              </a:rPr>
              <a:t>https://www.zendesk.com/resources/customer-service-and-lifetime-customer-value/</a:t>
            </a:r>
            <a:endParaRPr lang="en-US">
              <a:cs typeface="Calibri" panose="020F0502020204030204"/>
            </a:endParaRPr>
          </a:p>
          <a:p>
            <a:pPr marL="383540" lvl="1">
              <a:buFont typeface="Wingdings" panose="05000000000000000000" pitchFamily="2" charset="2"/>
              <a:buChar char="§"/>
            </a:pPr>
            <a:r>
              <a:rPr lang="en-US"/>
              <a:t>Planet Marketing.  Why Are Reviews Important? (2019, March 30). Retrieved from </a:t>
            </a:r>
            <a:r>
              <a:rPr lang="en-US">
                <a:hlinkClick r:id="rId7"/>
              </a:rPr>
              <a:t>https://planetmarketing.com/blog/why-are-reviews-important/#1b</a:t>
            </a:r>
            <a:r>
              <a:rPr lang="en-US"/>
              <a:t> </a:t>
            </a:r>
            <a:endParaRPr lang="en-US">
              <a:cs typeface="Calibri"/>
            </a:endParaRPr>
          </a:p>
          <a:p>
            <a:pPr marL="200660" lvl="1" indent="0">
              <a:buNone/>
            </a:pPr>
            <a:endParaRPr lang="en-US">
              <a:cs typeface="Calibri"/>
            </a:endParaRPr>
          </a:p>
        </p:txBody>
      </p:sp>
    </p:spTree>
    <p:extLst>
      <p:ext uri="{BB962C8B-B14F-4D97-AF65-F5344CB8AC3E}">
        <p14:creationId xmlns:p14="http://schemas.microsoft.com/office/powerpoint/2010/main" val="2839714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28E4-F2EF-9243-BB66-C75BB4BA0392}"/>
              </a:ext>
            </a:extLst>
          </p:cNvPr>
          <p:cNvSpPr>
            <a:spLocks noGrp="1"/>
          </p:cNvSpPr>
          <p:nvPr>
            <p:ph type="title"/>
          </p:nvPr>
        </p:nvSpPr>
        <p:spPr/>
        <p:txBody>
          <a:bodyPr/>
          <a:lstStyle/>
          <a:p>
            <a:r>
              <a:rPr lang="en-US"/>
              <a:t>BACKUP SLIDES</a:t>
            </a:r>
          </a:p>
        </p:txBody>
      </p:sp>
    </p:spTree>
    <p:extLst>
      <p:ext uri="{BB962C8B-B14F-4D97-AF65-F5344CB8AC3E}">
        <p14:creationId xmlns:p14="http://schemas.microsoft.com/office/powerpoint/2010/main" val="1376152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F9B-B665-4726-A0B5-976822676A9D}"/>
              </a:ext>
            </a:extLst>
          </p:cNvPr>
          <p:cNvSpPr>
            <a:spLocks noGrp="1"/>
          </p:cNvSpPr>
          <p:nvPr>
            <p:ph type="title"/>
          </p:nvPr>
        </p:nvSpPr>
        <p:spPr/>
        <p:txBody>
          <a:bodyPr/>
          <a:lstStyle/>
          <a:p>
            <a:r>
              <a:rPr lang="en-US"/>
              <a:t>Women’s E-Commerce Clothing Reviews</a:t>
            </a:r>
            <a:br>
              <a:rPr lang="en-US"/>
            </a:br>
            <a:r>
              <a:rPr lang="en-US"/>
              <a:t>Limitations of Study</a:t>
            </a:r>
          </a:p>
        </p:txBody>
      </p:sp>
      <p:sp>
        <p:nvSpPr>
          <p:cNvPr id="3" name="Rectangle 2">
            <a:extLst>
              <a:ext uri="{FF2B5EF4-FFF2-40B4-BE49-F238E27FC236}">
                <a16:creationId xmlns:a16="http://schemas.microsoft.com/office/drawing/2014/main" id="{E1324E4E-B4D1-E44E-84F9-EC7203C54002}"/>
              </a:ext>
            </a:extLst>
          </p:cNvPr>
          <p:cNvSpPr/>
          <p:nvPr/>
        </p:nvSpPr>
        <p:spPr>
          <a:xfrm>
            <a:off x="1036321" y="1983279"/>
            <a:ext cx="6710680" cy="2119811"/>
          </a:xfrm>
          <a:prstGeom prst="rect">
            <a:avLst/>
          </a:prstGeom>
        </p:spPr>
        <p:txBody>
          <a:bodyPr wrap="square" anchor="t">
            <a:spAutoFit/>
          </a:bodyPr>
          <a:lstStyle/>
          <a:p>
            <a:pPr marL="285750" indent="-285750">
              <a:lnSpc>
                <a:spcPct val="125000"/>
              </a:lnSpc>
              <a:spcAft>
                <a:spcPts val="800"/>
              </a:spcAft>
              <a:buFont typeface="Arial" panose="020B0604020202020204" pitchFamily="34" charset="0"/>
              <a:buChar char="•"/>
            </a:pPr>
            <a:r>
              <a:rPr lang="en-US" sz="1600">
                <a:solidFill>
                  <a:srgbClr val="282828"/>
                </a:solidFill>
                <a:highlight>
                  <a:srgbClr val="FFFFFF"/>
                </a:highlight>
                <a:latin typeface="Arial" panose="020B0604020202020204" pitchFamily="34" charset="0"/>
                <a:ea typeface="MS Mincho" panose="02020609040205080304" pitchFamily="49" charset="-128"/>
                <a:cs typeface="Times New Roman" panose="02020603050405020304" pitchFamily="18" charset="0"/>
              </a:rPr>
              <a:t>Reviews are not verified so it is difficult to determine which reviews are potentially fake</a:t>
            </a:r>
          </a:p>
          <a:p>
            <a:pPr marL="285750" indent="-285750">
              <a:lnSpc>
                <a:spcPct val="125000"/>
              </a:lnSpc>
              <a:spcAft>
                <a:spcPts val="800"/>
              </a:spcAft>
              <a:buFont typeface="Arial" panose="020B0604020202020204" pitchFamily="34" charset="0"/>
              <a:buChar char="•"/>
            </a:pPr>
            <a:r>
              <a:rPr lang="en-US" sz="1600">
                <a:highlight>
                  <a:srgbClr val="FFFFFF"/>
                </a:highlight>
                <a:latin typeface="Arial"/>
                <a:ea typeface="MS Mincho"/>
                <a:cs typeface="Times New Roman"/>
              </a:rPr>
              <a:t>Verified review information is not available which would enable linking of reviews to customers (and provide some level of authenticity)</a:t>
            </a:r>
          </a:p>
          <a:p>
            <a:pPr marL="285750" indent="-285750">
              <a:lnSpc>
                <a:spcPct val="125000"/>
              </a:lnSpc>
              <a:spcAft>
                <a:spcPts val="800"/>
              </a:spcAft>
              <a:buFont typeface="Arial" panose="020B0604020202020204" pitchFamily="34" charset="0"/>
              <a:buChar char="•"/>
            </a:pPr>
            <a:r>
              <a:rPr lang="en-US" sz="1600">
                <a:highlight>
                  <a:srgbClr val="FFFFFF"/>
                </a:highlight>
                <a:cs typeface="Calibri"/>
              </a:rPr>
              <a:t>With transaction information on reviewers, cross-sell and up-sell opportunities could be provided to customers</a:t>
            </a:r>
            <a:endParaRPr lang="en-US" sz="1600" b="1">
              <a:highlight>
                <a:srgbClr val="FFFFFF"/>
              </a:highlight>
              <a:latin typeface="Arial"/>
              <a:ea typeface="MS Mincho"/>
              <a:cs typeface="Times New Roman"/>
            </a:endParaRPr>
          </a:p>
        </p:txBody>
      </p:sp>
    </p:spTree>
    <p:extLst>
      <p:ext uri="{BB962C8B-B14F-4D97-AF65-F5344CB8AC3E}">
        <p14:creationId xmlns:p14="http://schemas.microsoft.com/office/powerpoint/2010/main" val="193577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ED10-DBB8-8745-A8A6-DE3A27FDE87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F4F43E4-2399-0546-B4B2-0600140594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963" y="3334014"/>
            <a:ext cx="10058400" cy="1309159"/>
          </a:xfrm>
        </p:spPr>
      </p:pic>
      <p:pic>
        <p:nvPicPr>
          <p:cNvPr id="4" name="Picture 3">
            <a:extLst>
              <a:ext uri="{FF2B5EF4-FFF2-40B4-BE49-F238E27FC236}">
                <a16:creationId xmlns:a16="http://schemas.microsoft.com/office/drawing/2014/main" id="{837BB90D-CED2-B74C-852B-CE7FF7AB4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75"/>
            <a:ext cx="12192000" cy="6858000"/>
          </a:xfrm>
          <a:prstGeom prst="rect">
            <a:avLst/>
          </a:prstGeom>
        </p:spPr>
      </p:pic>
      <p:pic>
        <p:nvPicPr>
          <p:cNvPr id="9" name="Picture 8">
            <a:extLst>
              <a:ext uri="{FF2B5EF4-FFF2-40B4-BE49-F238E27FC236}">
                <a16:creationId xmlns:a16="http://schemas.microsoft.com/office/drawing/2014/main" id="{9ECF7392-D9D8-114A-81AC-74351BCC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38" y="4407200"/>
            <a:ext cx="11146307" cy="1450757"/>
          </a:xfrm>
          <a:prstGeom prst="rect">
            <a:avLst/>
          </a:prstGeom>
        </p:spPr>
      </p:pic>
      <p:pic>
        <p:nvPicPr>
          <p:cNvPr id="5" name="Picture 4">
            <a:extLst>
              <a:ext uri="{FF2B5EF4-FFF2-40B4-BE49-F238E27FC236}">
                <a16:creationId xmlns:a16="http://schemas.microsoft.com/office/drawing/2014/main" id="{78477DED-9831-2046-898C-7DB7ECCC2A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568" y="548342"/>
            <a:ext cx="6878637" cy="3869233"/>
          </a:xfrm>
          <a:prstGeom prst="rect">
            <a:avLst/>
          </a:prstGeom>
        </p:spPr>
      </p:pic>
    </p:spTree>
    <p:extLst>
      <p:ext uri="{BB962C8B-B14F-4D97-AF65-F5344CB8AC3E}">
        <p14:creationId xmlns:p14="http://schemas.microsoft.com/office/powerpoint/2010/main" val="366693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323578-93B6-4E5D-BD1C-5EA7D3AD1198}"/>
              </a:ext>
            </a:extLst>
          </p:cNvPr>
          <p:cNvSpPr>
            <a:spLocks noGrp="1"/>
          </p:cNvSpPr>
          <p:nvPr>
            <p:ph type="title"/>
          </p:nvPr>
        </p:nvSpPr>
        <p:spPr>
          <a:xfrm>
            <a:off x="421540" y="634947"/>
            <a:ext cx="8334317" cy="1263302"/>
          </a:xfrm>
        </p:spPr>
        <p:txBody>
          <a:bodyPr vert="horz" lIns="91440" tIns="45720" rIns="91440" bIns="45720" rtlCol="0" anchor="b">
            <a:normAutofit/>
          </a:bodyPr>
          <a:lstStyle/>
          <a:p>
            <a:r>
              <a:rPr lang="en-US" sz="2800"/>
              <a:t>Project Topic:</a:t>
            </a:r>
            <a:br>
              <a:rPr lang="en-US" sz="2800"/>
            </a:br>
            <a:r>
              <a:rPr lang="en-US" sz="2800"/>
              <a:t>Leveraging Women’s Clothing Reviews for Business Success</a:t>
            </a:r>
            <a:endParaRPr lang="en-US" sz="6000"/>
          </a:p>
        </p:txBody>
      </p:sp>
      <p:sp>
        <p:nvSpPr>
          <p:cNvPr id="8" name="Content Placeholder 7">
            <a:extLst>
              <a:ext uri="{FF2B5EF4-FFF2-40B4-BE49-F238E27FC236}">
                <a16:creationId xmlns:a16="http://schemas.microsoft.com/office/drawing/2014/main" id="{B61B7D9C-5B72-4DB5-8023-CC44C1E48222}"/>
              </a:ext>
            </a:extLst>
          </p:cNvPr>
          <p:cNvSpPr>
            <a:spLocks noGrp="1"/>
          </p:cNvSpPr>
          <p:nvPr>
            <p:ph sz="half" idx="2"/>
          </p:nvPr>
        </p:nvSpPr>
        <p:spPr>
          <a:xfrm>
            <a:off x="421540" y="2085703"/>
            <a:ext cx="8018267" cy="3868783"/>
          </a:xfrm>
        </p:spPr>
        <p:txBody>
          <a:bodyPr vert="horz" lIns="0" tIns="45720" rIns="0" bIns="45720" rtlCol="0" anchor="t">
            <a:normAutofit/>
          </a:bodyPr>
          <a:lstStyle/>
          <a:p>
            <a:pPr marL="200660" lvl="1" indent="0">
              <a:buNone/>
            </a:pPr>
            <a:r>
              <a:rPr lang="en-US" sz="2800" b="1" u="sng"/>
              <a:t>SCOPE</a:t>
            </a:r>
            <a:endParaRPr lang="en-US" sz="2800" b="1">
              <a:highlight>
                <a:srgbClr val="FFFF00"/>
              </a:highlight>
              <a:cs typeface="Calibri" panose="020F0502020204030204"/>
            </a:endParaRPr>
          </a:p>
          <a:p>
            <a:pPr marL="200660" lvl="1" indent="0">
              <a:buNone/>
            </a:pPr>
            <a:r>
              <a:rPr lang="en-US" sz="2400"/>
              <a:t>Review: </a:t>
            </a:r>
            <a:endParaRPr lang="en-US" sz="2400">
              <a:highlight>
                <a:srgbClr val="FFFF00"/>
              </a:highlight>
              <a:cs typeface="Calibri"/>
            </a:endParaRPr>
          </a:p>
          <a:p>
            <a:pPr marL="543560" lvl="1" indent="-342900"/>
            <a:r>
              <a:rPr lang="en-US" sz="2400"/>
              <a:t>Text Analysis of positive &amp; negative reviews</a:t>
            </a:r>
            <a:endParaRPr lang="en-US" sz="2400">
              <a:highlight>
                <a:srgbClr val="FFFF00"/>
              </a:highlight>
              <a:cs typeface="Calibri"/>
            </a:endParaRPr>
          </a:p>
          <a:p>
            <a:pPr marL="543560" lvl="1" indent="-342900"/>
            <a:r>
              <a:rPr lang="en-US" sz="2400">
                <a:cs typeface="Calibri"/>
              </a:rPr>
              <a:t>Age Range Correlations</a:t>
            </a:r>
          </a:p>
          <a:p>
            <a:pPr marL="543560" lvl="1" indent="-342900"/>
            <a:r>
              <a:rPr lang="en-US" sz="2400"/>
              <a:t>Customer Perception of Other Customer Reviews</a:t>
            </a:r>
            <a:endParaRPr lang="en-US" sz="2400">
              <a:highlight>
                <a:srgbClr val="FFFF00"/>
              </a:highlight>
              <a:cs typeface="Calibri"/>
            </a:endParaRPr>
          </a:p>
          <a:p>
            <a:pPr marL="543560" lvl="1" indent="-342900"/>
            <a:r>
              <a:rPr lang="en-US" sz="2400"/>
              <a:t>Rating Correlations</a:t>
            </a:r>
            <a:endParaRPr lang="en-US" sz="2400">
              <a:highlight>
                <a:srgbClr val="FFFF00"/>
              </a:highlight>
              <a:cs typeface="Calibri"/>
            </a:endParaRPr>
          </a:p>
          <a:p>
            <a:pPr marL="200660" lvl="1" indent="0">
              <a:buNone/>
            </a:pPr>
            <a:endParaRPr lang="en-US" sz="5900">
              <a:cs typeface="Calibri" panose="020F0502020204030204"/>
            </a:endParaRPr>
          </a:p>
          <a:p>
            <a:pPr marL="383540" lvl="1">
              <a:buChar char="•"/>
            </a:pPr>
            <a:endParaRPr lang="en-US">
              <a:cs typeface="Calibri" panose="020F0502020204030204"/>
            </a:endParaRPr>
          </a:p>
        </p:txBody>
      </p:sp>
      <p:pic>
        <p:nvPicPr>
          <p:cNvPr id="6" name="Picture 5">
            <a:extLst>
              <a:ext uri="{FF2B5EF4-FFF2-40B4-BE49-F238E27FC236}">
                <a16:creationId xmlns:a16="http://schemas.microsoft.com/office/drawing/2014/main" id="{B3B4226F-9B29-5C4F-A419-633799D97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966" y="2085703"/>
            <a:ext cx="2910571" cy="4122722"/>
          </a:xfrm>
          <a:prstGeom prst="rect">
            <a:avLst/>
          </a:prstGeom>
        </p:spPr>
      </p:pic>
    </p:spTree>
    <p:extLst>
      <p:ext uri="{BB962C8B-B14F-4D97-AF65-F5344CB8AC3E}">
        <p14:creationId xmlns:p14="http://schemas.microsoft.com/office/powerpoint/2010/main" val="3617231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F9B-B665-4726-A0B5-976822676A9D}"/>
              </a:ext>
            </a:extLst>
          </p:cNvPr>
          <p:cNvSpPr>
            <a:spLocks noGrp="1"/>
          </p:cNvSpPr>
          <p:nvPr>
            <p:ph type="title"/>
          </p:nvPr>
        </p:nvSpPr>
        <p:spPr/>
        <p:txBody>
          <a:bodyPr/>
          <a:lstStyle/>
          <a:p>
            <a:r>
              <a:rPr lang="en-US"/>
              <a:t>Women’s E-Commerce Clothing Reviews</a:t>
            </a:r>
            <a:br>
              <a:rPr lang="en-US"/>
            </a:br>
            <a:r>
              <a:rPr lang="en-US"/>
              <a:t>Dataset</a:t>
            </a:r>
          </a:p>
        </p:txBody>
      </p:sp>
      <p:sp>
        <p:nvSpPr>
          <p:cNvPr id="3" name="Content Placeholder 2">
            <a:extLst>
              <a:ext uri="{FF2B5EF4-FFF2-40B4-BE49-F238E27FC236}">
                <a16:creationId xmlns:a16="http://schemas.microsoft.com/office/drawing/2014/main" id="{6BAD50D8-3126-4619-881E-9BC3EFFF8B2B}"/>
              </a:ext>
            </a:extLst>
          </p:cNvPr>
          <p:cNvSpPr>
            <a:spLocks noGrp="1"/>
          </p:cNvSpPr>
          <p:nvPr>
            <p:ph idx="1"/>
          </p:nvPr>
        </p:nvSpPr>
        <p:spPr>
          <a:xfrm>
            <a:off x="1097281" y="1896297"/>
            <a:ext cx="7062746" cy="3646556"/>
          </a:xfrm>
        </p:spPr>
        <p:txBody>
          <a:bodyPr>
            <a:noAutofit/>
          </a:bodyPr>
          <a:lstStyle/>
          <a:p>
            <a:r>
              <a:rPr lang="en-US" sz="1400"/>
              <a:t>This dataset includes </a:t>
            </a:r>
            <a:r>
              <a:rPr lang="en-US" sz="1400" b="1"/>
              <a:t>23486 rows and 10 feature variables</a:t>
            </a:r>
            <a:r>
              <a:rPr lang="en-US" sz="1400"/>
              <a:t>. Each row corresponds to a customer review, and includes the variables:</a:t>
            </a:r>
          </a:p>
          <a:p>
            <a:r>
              <a:rPr lang="en-US" sz="1200" b="1"/>
              <a:t>Clothing ID:</a:t>
            </a:r>
            <a:r>
              <a:rPr lang="en-US" sz="1200"/>
              <a:t> Integer Categorical variable that refers to the specific piece being reviewed. </a:t>
            </a:r>
          </a:p>
          <a:p>
            <a:r>
              <a:rPr lang="en-US" sz="1200" b="1"/>
              <a:t>Age:</a:t>
            </a:r>
            <a:r>
              <a:rPr lang="en-US" sz="1200"/>
              <a:t> Positive Integer variable of the reviewers age.</a:t>
            </a:r>
          </a:p>
          <a:p>
            <a:r>
              <a:rPr lang="en-US" sz="1200" b="1"/>
              <a:t>Title:</a:t>
            </a:r>
            <a:r>
              <a:rPr lang="en-US" sz="1200"/>
              <a:t> String variable for the title of the review.</a:t>
            </a:r>
          </a:p>
          <a:p>
            <a:r>
              <a:rPr lang="en-US" sz="1200" b="1"/>
              <a:t>Review Text:</a:t>
            </a:r>
            <a:r>
              <a:rPr lang="en-US" sz="1200"/>
              <a:t> String variable for the review body. </a:t>
            </a:r>
          </a:p>
          <a:p>
            <a:r>
              <a:rPr lang="en-US" sz="1200" b="1"/>
              <a:t>Rating:</a:t>
            </a:r>
            <a:r>
              <a:rPr lang="en-US" sz="1200"/>
              <a:t> Positive Ordinal Integer variable for the product score granted by the customer from 1 Worst, to 5 Best. </a:t>
            </a:r>
          </a:p>
          <a:p>
            <a:r>
              <a:rPr lang="en-US" sz="1200" b="1"/>
              <a:t>Recommended IND:</a:t>
            </a:r>
            <a:r>
              <a:rPr lang="en-US" sz="1200"/>
              <a:t> Binary variable stating where the customer recommends the product where 1 is recommended, 0 is not recommended. </a:t>
            </a:r>
          </a:p>
          <a:p>
            <a:r>
              <a:rPr lang="en-US" sz="1200" b="1"/>
              <a:t>Positive Feedback Count:</a:t>
            </a:r>
            <a:r>
              <a:rPr lang="en-US" sz="1200"/>
              <a:t> Positive Integer documenting the number of other customers who found this review helpful.</a:t>
            </a:r>
          </a:p>
          <a:p>
            <a:r>
              <a:rPr lang="en-US" sz="1200" b="1"/>
              <a:t>Division Name:</a:t>
            </a:r>
            <a:r>
              <a:rPr lang="en-US" sz="1200"/>
              <a:t> Categorical name of the product high level division.</a:t>
            </a:r>
          </a:p>
          <a:p>
            <a:r>
              <a:rPr lang="en-US" sz="1200" b="1"/>
              <a:t>Department Name:</a:t>
            </a:r>
            <a:r>
              <a:rPr lang="en-US" sz="1200"/>
              <a:t> Categorical name of the product department name.</a:t>
            </a:r>
          </a:p>
          <a:p>
            <a:r>
              <a:rPr lang="en-US" sz="1200" b="1"/>
              <a:t>Class Name:</a:t>
            </a:r>
            <a:r>
              <a:rPr lang="en-US" sz="1200"/>
              <a:t> Categorical name of the product class name.</a:t>
            </a:r>
          </a:p>
        </p:txBody>
      </p:sp>
      <p:sp>
        <p:nvSpPr>
          <p:cNvPr id="4" name="TextBox 3">
            <a:extLst>
              <a:ext uri="{FF2B5EF4-FFF2-40B4-BE49-F238E27FC236}">
                <a16:creationId xmlns:a16="http://schemas.microsoft.com/office/drawing/2014/main" id="{1BA47A2D-1FCC-1947-B9BB-682CA951134F}"/>
              </a:ext>
            </a:extLst>
          </p:cNvPr>
          <p:cNvSpPr txBox="1"/>
          <p:nvPr/>
        </p:nvSpPr>
        <p:spPr>
          <a:xfrm>
            <a:off x="6486720" y="6118370"/>
            <a:ext cx="5705280" cy="276999"/>
          </a:xfrm>
          <a:prstGeom prst="rect">
            <a:avLst/>
          </a:prstGeom>
          <a:noFill/>
        </p:spPr>
        <p:txBody>
          <a:bodyPr wrap="none" rtlCol="0">
            <a:spAutoFit/>
          </a:bodyPr>
          <a:lstStyle/>
          <a:p>
            <a:r>
              <a:rPr lang="en-US" sz="1200"/>
              <a:t>Data Source: https://</a:t>
            </a:r>
            <a:r>
              <a:rPr lang="en-US" sz="1200" err="1"/>
              <a:t>www.kaggle.com</a:t>
            </a:r>
            <a:r>
              <a:rPr lang="en-US" sz="1200"/>
              <a:t>/</a:t>
            </a:r>
            <a:r>
              <a:rPr lang="en-US" sz="1200" err="1"/>
              <a:t>nicapotato</a:t>
            </a:r>
            <a:r>
              <a:rPr lang="en-US" sz="1200"/>
              <a:t>/</a:t>
            </a:r>
            <a:r>
              <a:rPr lang="en-US" sz="1200" err="1"/>
              <a:t>womens</a:t>
            </a:r>
            <a:r>
              <a:rPr lang="en-US" sz="1200"/>
              <a:t>-ecommerce-clothing-reviews</a:t>
            </a:r>
          </a:p>
        </p:txBody>
      </p:sp>
      <p:pic>
        <p:nvPicPr>
          <p:cNvPr id="6" name="Picture 5" descr="A screenshot of a cell phone&#10;&#10;Description automatically generated">
            <a:extLst>
              <a:ext uri="{FF2B5EF4-FFF2-40B4-BE49-F238E27FC236}">
                <a16:creationId xmlns:a16="http://schemas.microsoft.com/office/drawing/2014/main" id="{85CE867B-206F-3742-8C1C-FE530DD9C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291" y="2387300"/>
            <a:ext cx="3084255" cy="3081130"/>
          </a:xfrm>
          <a:prstGeom prst="rect">
            <a:avLst/>
          </a:prstGeom>
        </p:spPr>
      </p:pic>
      <p:sp>
        <p:nvSpPr>
          <p:cNvPr id="9" name="TextBox 8">
            <a:extLst>
              <a:ext uri="{FF2B5EF4-FFF2-40B4-BE49-F238E27FC236}">
                <a16:creationId xmlns:a16="http://schemas.microsoft.com/office/drawing/2014/main" id="{50EDE313-212A-9C45-BCA7-BEB02B78D5BE}"/>
              </a:ext>
            </a:extLst>
          </p:cNvPr>
          <p:cNvSpPr txBox="1"/>
          <p:nvPr/>
        </p:nvSpPr>
        <p:spPr>
          <a:xfrm>
            <a:off x="8392291" y="2110301"/>
            <a:ext cx="2682786" cy="276999"/>
          </a:xfrm>
          <a:prstGeom prst="rect">
            <a:avLst/>
          </a:prstGeom>
          <a:noFill/>
        </p:spPr>
        <p:txBody>
          <a:bodyPr wrap="none" rtlCol="0">
            <a:spAutoFit/>
          </a:bodyPr>
          <a:lstStyle/>
          <a:p>
            <a:r>
              <a:rPr lang="en-US" sz="1200" i="1"/>
              <a:t>Example review from a women’s retailer</a:t>
            </a:r>
          </a:p>
        </p:txBody>
      </p:sp>
      <p:sp>
        <p:nvSpPr>
          <p:cNvPr id="11" name="Rectangle 10">
            <a:extLst>
              <a:ext uri="{FF2B5EF4-FFF2-40B4-BE49-F238E27FC236}">
                <a16:creationId xmlns:a16="http://schemas.microsoft.com/office/drawing/2014/main" id="{3BA65D27-DD2D-BB40-93B7-883258B7AF00}"/>
              </a:ext>
            </a:extLst>
          </p:cNvPr>
          <p:cNvSpPr/>
          <p:nvPr/>
        </p:nvSpPr>
        <p:spPr>
          <a:xfrm>
            <a:off x="1097280" y="4832648"/>
            <a:ext cx="7062745" cy="57598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2" name="Rectangle 11">
            <a:extLst>
              <a:ext uri="{FF2B5EF4-FFF2-40B4-BE49-F238E27FC236}">
                <a16:creationId xmlns:a16="http://schemas.microsoft.com/office/drawing/2014/main" id="{41C59EF1-4DA1-8749-ADF5-BC8BA73CC118}"/>
              </a:ext>
            </a:extLst>
          </p:cNvPr>
          <p:cNvSpPr/>
          <p:nvPr/>
        </p:nvSpPr>
        <p:spPr>
          <a:xfrm>
            <a:off x="2685031" y="1900732"/>
            <a:ext cx="2748818" cy="276999"/>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9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8E47-F977-481B-8A78-CC87CEDE2C51}"/>
              </a:ext>
            </a:extLst>
          </p:cNvPr>
          <p:cNvSpPr>
            <a:spLocks noGrp="1"/>
          </p:cNvSpPr>
          <p:nvPr>
            <p:ph type="title"/>
          </p:nvPr>
        </p:nvSpPr>
        <p:spPr/>
        <p:txBody>
          <a:bodyPr/>
          <a:lstStyle/>
          <a:p>
            <a:r>
              <a:rPr lang="en-US">
                <a:cs typeface="Calibri Light"/>
              </a:rPr>
              <a:t>Analysis: Association Rule Mining</a:t>
            </a:r>
            <a:endParaRPr lang="en-US"/>
          </a:p>
        </p:txBody>
      </p:sp>
      <p:pic>
        <p:nvPicPr>
          <p:cNvPr id="5" name="Picture 5" descr="A screenshot of a cell phone&#10;&#10;Description generated with high confidence">
            <a:extLst>
              <a:ext uri="{FF2B5EF4-FFF2-40B4-BE49-F238E27FC236}">
                <a16:creationId xmlns:a16="http://schemas.microsoft.com/office/drawing/2014/main" id="{503F5A91-29E8-4490-A89C-8C50D76AD80D}"/>
              </a:ext>
            </a:extLst>
          </p:cNvPr>
          <p:cNvPicPr>
            <a:picLocks noGrp="1" noChangeAspect="1"/>
          </p:cNvPicPr>
          <p:nvPr>
            <p:ph idx="1"/>
          </p:nvPr>
        </p:nvPicPr>
        <p:blipFill>
          <a:blip r:embed="rId3"/>
          <a:stretch>
            <a:fillRect/>
          </a:stretch>
        </p:blipFill>
        <p:spPr>
          <a:xfrm>
            <a:off x="1193346" y="1978805"/>
            <a:ext cx="9981286" cy="4149079"/>
          </a:xfrm>
          <a:prstGeom prst="rect">
            <a:avLst/>
          </a:prstGeom>
        </p:spPr>
      </p:pic>
      <p:sp>
        <p:nvSpPr>
          <p:cNvPr id="6" name="TextBox 5">
            <a:extLst>
              <a:ext uri="{FF2B5EF4-FFF2-40B4-BE49-F238E27FC236}">
                <a16:creationId xmlns:a16="http://schemas.microsoft.com/office/drawing/2014/main" id="{F98DC5B8-96D4-5F40-A028-BD719799852E}"/>
              </a:ext>
            </a:extLst>
          </p:cNvPr>
          <p:cNvSpPr txBox="1"/>
          <p:nvPr/>
        </p:nvSpPr>
        <p:spPr>
          <a:xfrm>
            <a:off x="5216237" y="1978805"/>
            <a:ext cx="5958395" cy="2666041"/>
          </a:xfrm>
          <a:prstGeom prst="rect">
            <a:avLst/>
          </a:prstGeom>
          <a:solidFill>
            <a:schemeClr val="bg1"/>
          </a:solidFill>
          <a:ln>
            <a:solidFill>
              <a:schemeClr val="accent1"/>
            </a:solidFill>
          </a:ln>
        </p:spPr>
        <p:txBody>
          <a:bodyPr wrap="square" rtlCol="0" anchor="t">
            <a:noAutofit/>
          </a:bodyPr>
          <a:lstStyle/>
          <a:p>
            <a:pPr marL="342900" indent="-342900">
              <a:buAutoNum type="arabicPeriod"/>
            </a:pPr>
            <a:r>
              <a:rPr lang="en-US" sz="2000" b="1">
                <a:solidFill>
                  <a:srgbClr val="0070C0"/>
                </a:solidFill>
                <a:ea typeface="+mn-lt"/>
                <a:cs typeface="+mn-lt"/>
              </a:rPr>
              <a:t>Rating = 5</a:t>
            </a:r>
            <a:r>
              <a:rPr lang="en-US" sz="2000" b="1">
                <a:ea typeface="+mn-lt"/>
                <a:cs typeface="+mn-lt"/>
              </a:rPr>
              <a:t> </a:t>
            </a:r>
            <a:r>
              <a:rPr lang="en-US" sz="2000">
                <a:ea typeface="+mn-lt"/>
                <a:cs typeface="+mn-lt"/>
              </a:rPr>
              <a:t>=&gt; </a:t>
            </a:r>
            <a:r>
              <a:rPr lang="en-US" sz="2000" b="1">
                <a:solidFill>
                  <a:srgbClr val="00B050"/>
                </a:solidFill>
                <a:ea typeface="+mn-lt"/>
                <a:cs typeface="+mn-lt"/>
              </a:rPr>
              <a:t>Recommended = YES</a:t>
            </a:r>
            <a:endParaRPr lang="en-US" sz="2000">
              <a:ea typeface="+mn-lt"/>
              <a:cs typeface="+mn-lt"/>
            </a:endParaRPr>
          </a:p>
          <a:p>
            <a:pPr marL="800100" lvl="1" indent="-342900">
              <a:buFont typeface="Arial"/>
              <a:buChar char="•"/>
            </a:pPr>
            <a:r>
              <a:rPr lang="en-US" sz="2000">
                <a:ea typeface="+mn-lt"/>
                <a:cs typeface="+mn-lt"/>
              </a:rPr>
              <a:t>Age Group = 35-44</a:t>
            </a:r>
            <a:endParaRPr lang="en-US" sz="2000">
              <a:solidFill>
                <a:srgbClr val="C00000"/>
              </a:solidFill>
              <a:ea typeface="+mn-lt"/>
              <a:cs typeface="+mn-lt"/>
            </a:endParaRPr>
          </a:p>
          <a:p>
            <a:pPr marL="342900" indent="-342900">
              <a:buAutoNum type="arabicPeriod"/>
            </a:pPr>
            <a:endParaRPr lang="en-US" sz="2000" b="1">
              <a:solidFill>
                <a:srgbClr val="C00000"/>
              </a:solidFill>
              <a:cs typeface="Calibri" panose="020F0502020204030204"/>
            </a:endParaRPr>
          </a:p>
          <a:p>
            <a:pPr marL="342900" indent="-342900">
              <a:buAutoNum type="arabicPeriod"/>
            </a:pPr>
            <a:r>
              <a:rPr lang="en-US" sz="2000" b="1">
                <a:solidFill>
                  <a:srgbClr val="0070C0"/>
                </a:solidFill>
              </a:rPr>
              <a:t>Ratings = 1, 2 &amp; 3</a:t>
            </a:r>
            <a:r>
              <a:rPr lang="en-US" sz="2000" b="1"/>
              <a:t> =&gt; </a:t>
            </a:r>
            <a:r>
              <a:rPr lang="en-US" sz="2000" b="1">
                <a:solidFill>
                  <a:srgbClr val="C00000"/>
                </a:solidFill>
              </a:rPr>
              <a:t>Recommended = NO</a:t>
            </a:r>
            <a:endParaRPr lang="en-US" sz="2000">
              <a:solidFill>
                <a:srgbClr val="C00000"/>
              </a:solidFill>
              <a:cs typeface="Calibri"/>
            </a:endParaRPr>
          </a:p>
          <a:p>
            <a:pPr marL="800100" lvl="1" indent="-342900">
              <a:buFont typeface="Arial"/>
              <a:buChar char="•"/>
            </a:pPr>
            <a:r>
              <a:rPr lang="en-US" sz="2000">
                <a:cs typeface="Calibri" panose="020F0502020204030204"/>
              </a:rPr>
              <a:t>Rating 1 &amp; 2 = 94-98% confidence/accuracy</a:t>
            </a:r>
          </a:p>
          <a:p>
            <a:pPr marL="800100" lvl="1" indent="-342900">
              <a:buFont typeface="Arial"/>
              <a:buChar char="•"/>
            </a:pPr>
            <a:r>
              <a:rPr lang="en-US" sz="2000">
                <a:cs typeface="Calibri" panose="020F0502020204030204"/>
              </a:rPr>
              <a:t>Rating 3 = 58.6% confidence/accuracy </a:t>
            </a:r>
          </a:p>
          <a:p>
            <a:pPr marL="342900" indent="-342900">
              <a:buAutoNum type="arabicPeriod"/>
            </a:pPr>
            <a:endParaRPr lang="en-US" sz="2000" b="1">
              <a:solidFill>
                <a:srgbClr val="C00000"/>
              </a:solidFill>
              <a:cs typeface="Calibri"/>
            </a:endParaRPr>
          </a:p>
          <a:p>
            <a:pPr marL="342900" indent="-342900">
              <a:buAutoNum type="arabicPeriod"/>
            </a:pPr>
            <a:endParaRPr lang="en-US" sz="2000" b="1">
              <a:solidFill>
                <a:srgbClr val="00B050"/>
              </a:solidFill>
              <a:cs typeface="Calibri"/>
            </a:endParaRPr>
          </a:p>
          <a:p>
            <a:pPr marL="342900" indent="-342900">
              <a:buAutoNum type="arabicPeriod"/>
            </a:pPr>
            <a:endParaRPr lang="en-US"/>
          </a:p>
          <a:p>
            <a:pPr marL="342900" indent="-342900">
              <a:buAutoNum type="arabicPeriod"/>
            </a:pPr>
            <a:endParaRPr lang="en-US"/>
          </a:p>
          <a:p>
            <a:pPr marL="342900" indent="-342900">
              <a:buAutoNum type="arabicPeriod"/>
            </a:pPr>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853768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7EA8-2945-4910-8D5D-43BA3E0F4768}"/>
              </a:ext>
            </a:extLst>
          </p:cNvPr>
          <p:cNvSpPr>
            <a:spLocks noGrp="1"/>
          </p:cNvSpPr>
          <p:nvPr>
            <p:ph type="title"/>
          </p:nvPr>
        </p:nvSpPr>
        <p:spPr>
          <a:xfrm>
            <a:off x="335280" y="260327"/>
            <a:ext cx="10058400" cy="977792"/>
          </a:xfrm>
        </p:spPr>
        <p:txBody>
          <a:bodyPr/>
          <a:lstStyle/>
          <a:p>
            <a:r>
              <a:rPr lang="en-US">
                <a:cs typeface="Calibri Light"/>
              </a:rPr>
              <a:t>Analysis: Naïve Bayes and SVM Models</a:t>
            </a:r>
            <a:endParaRPr lang="en-US"/>
          </a:p>
        </p:txBody>
      </p:sp>
      <p:pic>
        <p:nvPicPr>
          <p:cNvPr id="4" name="Picture 4" descr="A close up of a map&#10;&#10;Description generated with high confidence">
            <a:extLst>
              <a:ext uri="{FF2B5EF4-FFF2-40B4-BE49-F238E27FC236}">
                <a16:creationId xmlns:a16="http://schemas.microsoft.com/office/drawing/2014/main" id="{DF4D9167-3F4F-4EF2-8520-306404CBC28C}"/>
              </a:ext>
            </a:extLst>
          </p:cNvPr>
          <p:cNvPicPr>
            <a:picLocks noGrp="1" noChangeAspect="1"/>
          </p:cNvPicPr>
          <p:nvPr>
            <p:ph idx="1"/>
          </p:nvPr>
        </p:nvPicPr>
        <p:blipFill>
          <a:blip r:embed="rId3"/>
          <a:stretch>
            <a:fillRect/>
          </a:stretch>
        </p:blipFill>
        <p:spPr>
          <a:xfrm>
            <a:off x="4646441" y="1212745"/>
            <a:ext cx="3472455" cy="2644166"/>
          </a:xfrm>
          <a:prstGeom prst="rect">
            <a:avLst/>
          </a:prstGeom>
        </p:spPr>
      </p:pic>
      <p:pic>
        <p:nvPicPr>
          <p:cNvPr id="6" name="Picture 6">
            <a:extLst>
              <a:ext uri="{FF2B5EF4-FFF2-40B4-BE49-F238E27FC236}">
                <a16:creationId xmlns:a16="http://schemas.microsoft.com/office/drawing/2014/main" id="{4914EDDB-37A1-4496-859E-966C695B269B}"/>
              </a:ext>
            </a:extLst>
          </p:cNvPr>
          <p:cNvPicPr>
            <a:picLocks noChangeAspect="1"/>
          </p:cNvPicPr>
          <p:nvPr/>
        </p:nvPicPr>
        <p:blipFill>
          <a:blip r:embed="rId4"/>
          <a:stretch>
            <a:fillRect/>
          </a:stretch>
        </p:blipFill>
        <p:spPr>
          <a:xfrm>
            <a:off x="-5255" y="1334457"/>
            <a:ext cx="3820510" cy="2568971"/>
          </a:xfrm>
          <a:prstGeom prst="rect">
            <a:avLst/>
          </a:prstGeom>
        </p:spPr>
      </p:pic>
      <p:sp>
        <p:nvSpPr>
          <p:cNvPr id="8" name="Arrow: Right 7">
            <a:extLst>
              <a:ext uri="{FF2B5EF4-FFF2-40B4-BE49-F238E27FC236}">
                <a16:creationId xmlns:a16="http://schemas.microsoft.com/office/drawing/2014/main" id="{63017D03-B582-47F2-BF15-EA9ABD94A0B2}"/>
              </a:ext>
            </a:extLst>
          </p:cNvPr>
          <p:cNvSpPr/>
          <p:nvPr/>
        </p:nvSpPr>
        <p:spPr>
          <a:xfrm>
            <a:off x="3767486" y="1778849"/>
            <a:ext cx="972206" cy="4861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close up of a logo&#10;&#10;Description generated with very high confidence">
            <a:extLst>
              <a:ext uri="{FF2B5EF4-FFF2-40B4-BE49-F238E27FC236}">
                <a16:creationId xmlns:a16="http://schemas.microsoft.com/office/drawing/2014/main" id="{C672AFCB-A6B7-4AD9-8EC1-EAC0B0CF8FB5}"/>
              </a:ext>
            </a:extLst>
          </p:cNvPr>
          <p:cNvPicPr>
            <a:picLocks noChangeAspect="1"/>
          </p:cNvPicPr>
          <p:nvPr/>
        </p:nvPicPr>
        <p:blipFill>
          <a:blip r:embed="rId5"/>
          <a:stretch>
            <a:fillRect/>
          </a:stretch>
        </p:blipFill>
        <p:spPr>
          <a:xfrm>
            <a:off x="8153400" y="1378984"/>
            <a:ext cx="4043854" cy="798259"/>
          </a:xfrm>
          <a:prstGeom prst="rect">
            <a:avLst/>
          </a:prstGeom>
        </p:spPr>
      </p:pic>
      <p:pic>
        <p:nvPicPr>
          <p:cNvPr id="13" name="Picture 13" descr="A screenshot of a map&#10;&#10;Description generated with high confidence">
            <a:extLst>
              <a:ext uri="{FF2B5EF4-FFF2-40B4-BE49-F238E27FC236}">
                <a16:creationId xmlns:a16="http://schemas.microsoft.com/office/drawing/2014/main" id="{45E18865-D14B-43C1-9EE1-E318725DA47E}"/>
              </a:ext>
            </a:extLst>
          </p:cNvPr>
          <p:cNvPicPr>
            <a:picLocks noChangeAspect="1"/>
          </p:cNvPicPr>
          <p:nvPr/>
        </p:nvPicPr>
        <p:blipFill>
          <a:blip r:embed="rId6"/>
          <a:stretch>
            <a:fillRect/>
          </a:stretch>
        </p:blipFill>
        <p:spPr>
          <a:xfrm>
            <a:off x="-5255" y="3856911"/>
            <a:ext cx="3666066" cy="2485702"/>
          </a:xfrm>
          <a:prstGeom prst="rect">
            <a:avLst/>
          </a:prstGeom>
        </p:spPr>
      </p:pic>
      <p:pic>
        <p:nvPicPr>
          <p:cNvPr id="15" name="Picture 15" descr="A close up of a map&#10;&#10;Description generated with high confidence">
            <a:extLst>
              <a:ext uri="{FF2B5EF4-FFF2-40B4-BE49-F238E27FC236}">
                <a16:creationId xmlns:a16="http://schemas.microsoft.com/office/drawing/2014/main" id="{73DF37DC-D215-4D67-8694-A409FEC13F3F}"/>
              </a:ext>
            </a:extLst>
          </p:cNvPr>
          <p:cNvPicPr>
            <a:picLocks noChangeAspect="1"/>
          </p:cNvPicPr>
          <p:nvPr/>
        </p:nvPicPr>
        <p:blipFill>
          <a:blip r:embed="rId7"/>
          <a:stretch>
            <a:fillRect/>
          </a:stretch>
        </p:blipFill>
        <p:spPr>
          <a:xfrm>
            <a:off x="3922986" y="3826578"/>
            <a:ext cx="3749220" cy="2518183"/>
          </a:xfrm>
          <a:prstGeom prst="rect">
            <a:avLst/>
          </a:prstGeom>
        </p:spPr>
      </p:pic>
      <p:pic>
        <p:nvPicPr>
          <p:cNvPr id="17" name="Picture 17" descr="A close up of a map&#10;&#10;Description generated with high confidence">
            <a:extLst>
              <a:ext uri="{FF2B5EF4-FFF2-40B4-BE49-F238E27FC236}">
                <a16:creationId xmlns:a16="http://schemas.microsoft.com/office/drawing/2014/main" id="{23A64DEC-4066-44A2-A055-1E6762814469}"/>
              </a:ext>
            </a:extLst>
          </p:cNvPr>
          <p:cNvPicPr>
            <a:picLocks noChangeAspect="1"/>
          </p:cNvPicPr>
          <p:nvPr/>
        </p:nvPicPr>
        <p:blipFill>
          <a:blip r:embed="rId8"/>
          <a:stretch>
            <a:fillRect/>
          </a:stretch>
        </p:blipFill>
        <p:spPr>
          <a:xfrm>
            <a:off x="7706709" y="3841677"/>
            <a:ext cx="3749219" cy="2522815"/>
          </a:xfrm>
          <a:prstGeom prst="rect">
            <a:avLst/>
          </a:prstGeom>
        </p:spPr>
      </p:pic>
      <p:pic>
        <p:nvPicPr>
          <p:cNvPr id="3" name="Picture 4" descr="A screenshot of a cell phone&#10;&#10;Description generated with high confidence">
            <a:extLst>
              <a:ext uri="{FF2B5EF4-FFF2-40B4-BE49-F238E27FC236}">
                <a16:creationId xmlns:a16="http://schemas.microsoft.com/office/drawing/2014/main" id="{AAC406FA-0B31-403D-92CB-5B96A954A769}"/>
              </a:ext>
            </a:extLst>
          </p:cNvPr>
          <p:cNvPicPr>
            <a:picLocks noChangeAspect="1"/>
          </p:cNvPicPr>
          <p:nvPr/>
        </p:nvPicPr>
        <p:blipFill>
          <a:blip r:embed="rId9"/>
          <a:stretch>
            <a:fillRect/>
          </a:stretch>
        </p:blipFill>
        <p:spPr>
          <a:xfrm>
            <a:off x="8153400" y="2534828"/>
            <a:ext cx="3903186" cy="1012408"/>
          </a:xfrm>
          <a:prstGeom prst="rect">
            <a:avLst/>
          </a:prstGeom>
        </p:spPr>
      </p:pic>
    </p:spTree>
    <p:extLst>
      <p:ext uri="{BB962C8B-B14F-4D97-AF65-F5344CB8AC3E}">
        <p14:creationId xmlns:p14="http://schemas.microsoft.com/office/powerpoint/2010/main" val="275513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F9B-B665-4726-A0B5-976822676A9D}"/>
              </a:ext>
            </a:extLst>
          </p:cNvPr>
          <p:cNvSpPr>
            <a:spLocks noGrp="1"/>
          </p:cNvSpPr>
          <p:nvPr>
            <p:ph type="title"/>
          </p:nvPr>
        </p:nvSpPr>
        <p:spPr/>
        <p:txBody>
          <a:bodyPr>
            <a:normAutofit/>
          </a:bodyPr>
          <a:lstStyle/>
          <a:p>
            <a:r>
              <a:rPr lang="en-US"/>
              <a:t>Analysis: Text Mining and Sentiment</a:t>
            </a:r>
          </a:p>
        </p:txBody>
      </p:sp>
      <p:pic>
        <p:nvPicPr>
          <p:cNvPr id="7" name="Picture 6">
            <a:extLst>
              <a:ext uri="{FF2B5EF4-FFF2-40B4-BE49-F238E27FC236}">
                <a16:creationId xmlns:a16="http://schemas.microsoft.com/office/drawing/2014/main" id="{1A5B62DC-26AC-604A-B2A3-B973BD83B639}"/>
              </a:ext>
            </a:extLst>
          </p:cNvPr>
          <p:cNvPicPr/>
          <p:nvPr/>
        </p:nvPicPr>
        <p:blipFill>
          <a:blip r:embed="rId3">
            <a:extLst>
              <a:ext uri="{28A0092B-C50C-407E-A947-70E740481C1C}">
                <a14:useLocalDpi xmlns:a14="http://schemas.microsoft.com/office/drawing/2010/main" val="0"/>
              </a:ext>
            </a:extLst>
          </a:blip>
          <a:stretch>
            <a:fillRect/>
          </a:stretch>
        </p:blipFill>
        <p:spPr>
          <a:xfrm>
            <a:off x="997915" y="1957429"/>
            <a:ext cx="4422771" cy="3804655"/>
          </a:xfrm>
          <a:prstGeom prst="rect">
            <a:avLst/>
          </a:prstGeom>
        </p:spPr>
      </p:pic>
      <p:pic>
        <p:nvPicPr>
          <p:cNvPr id="5" name="Picture 4">
            <a:extLst>
              <a:ext uri="{FF2B5EF4-FFF2-40B4-BE49-F238E27FC236}">
                <a16:creationId xmlns:a16="http://schemas.microsoft.com/office/drawing/2014/main" id="{801E32A7-A8B3-DE41-BCFB-D7989417667C}"/>
              </a:ext>
            </a:extLst>
          </p:cNvPr>
          <p:cNvPicPr>
            <a:picLocks noChangeAspect="1"/>
          </p:cNvPicPr>
          <p:nvPr/>
        </p:nvPicPr>
        <p:blipFill rotWithShape="1">
          <a:blip r:embed="rId4">
            <a:extLst>
              <a:ext uri="{28A0092B-C50C-407E-A947-70E740481C1C}">
                <a14:useLocalDpi xmlns:a14="http://schemas.microsoft.com/office/drawing/2010/main" val="0"/>
              </a:ext>
            </a:extLst>
          </a:blip>
          <a:srcRect b="18143"/>
          <a:stretch/>
        </p:blipFill>
        <p:spPr>
          <a:xfrm>
            <a:off x="5799029" y="5681886"/>
            <a:ext cx="5715000" cy="571768"/>
          </a:xfrm>
          <a:prstGeom prst="rect">
            <a:avLst/>
          </a:prstGeom>
        </p:spPr>
      </p:pic>
      <p:sp>
        <p:nvSpPr>
          <p:cNvPr id="8" name="TextBox 7">
            <a:extLst>
              <a:ext uri="{FF2B5EF4-FFF2-40B4-BE49-F238E27FC236}">
                <a16:creationId xmlns:a16="http://schemas.microsoft.com/office/drawing/2014/main" id="{C82A0303-03F2-284C-BA69-7BD89A6DC739}"/>
              </a:ext>
            </a:extLst>
          </p:cNvPr>
          <p:cNvSpPr txBox="1"/>
          <p:nvPr/>
        </p:nvSpPr>
        <p:spPr>
          <a:xfrm>
            <a:off x="7040854" y="5382102"/>
            <a:ext cx="2596545" cy="369332"/>
          </a:xfrm>
          <a:prstGeom prst="rect">
            <a:avLst/>
          </a:prstGeom>
          <a:noFill/>
        </p:spPr>
        <p:txBody>
          <a:bodyPr wrap="none" rtlCol="0">
            <a:spAutoFit/>
          </a:bodyPr>
          <a:lstStyle/>
          <a:p>
            <a:r>
              <a:rPr lang="en-US"/>
              <a:t>Sentiment Score Statistics</a:t>
            </a:r>
          </a:p>
        </p:txBody>
      </p:sp>
      <p:sp>
        <p:nvSpPr>
          <p:cNvPr id="10" name="TextBox 9">
            <a:extLst>
              <a:ext uri="{FF2B5EF4-FFF2-40B4-BE49-F238E27FC236}">
                <a16:creationId xmlns:a16="http://schemas.microsoft.com/office/drawing/2014/main" id="{9656D2D2-7D1E-DE4A-A89E-D9CFAC27BCB4}"/>
              </a:ext>
            </a:extLst>
          </p:cNvPr>
          <p:cNvSpPr txBox="1"/>
          <p:nvPr/>
        </p:nvSpPr>
        <p:spPr>
          <a:xfrm>
            <a:off x="6892063" y="2126566"/>
            <a:ext cx="2894126" cy="369332"/>
          </a:xfrm>
          <a:prstGeom prst="rect">
            <a:avLst/>
          </a:prstGeom>
          <a:solidFill>
            <a:schemeClr val="bg1"/>
          </a:solidFill>
        </p:spPr>
        <p:txBody>
          <a:bodyPr wrap="none" rtlCol="0">
            <a:spAutoFit/>
          </a:bodyPr>
          <a:lstStyle/>
          <a:p>
            <a:r>
              <a:rPr lang="en-US"/>
              <a:t> Sentiment Scores by Rating</a:t>
            </a:r>
          </a:p>
        </p:txBody>
      </p:sp>
      <p:sp>
        <p:nvSpPr>
          <p:cNvPr id="13" name="Rectangle 12">
            <a:extLst>
              <a:ext uri="{FF2B5EF4-FFF2-40B4-BE49-F238E27FC236}">
                <a16:creationId xmlns:a16="http://schemas.microsoft.com/office/drawing/2014/main" id="{A5948E39-81CC-DD41-BCC8-31D32582825B}"/>
              </a:ext>
            </a:extLst>
          </p:cNvPr>
          <p:cNvSpPr/>
          <p:nvPr/>
        </p:nvSpPr>
        <p:spPr>
          <a:xfrm>
            <a:off x="1888879" y="5762084"/>
            <a:ext cx="2169889" cy="369332"/>
          </a:xfrm>
          <a:prstGeom prst="rect">
            <a:avLst/>
          </a:prstGeom>
        </p:spPr>
        <p:txBody>
          <a:bodyPr wrap="none">
            <a:spAutoFit/>
          </a:bodyPr>
          <a:lstStyle/>
          <a:p>
            <a:r>
              <a:rPr lang="en-US"/>
              <a:t>Total Words: 672,170</a:t>
            </a:r>
          </a:p>
        </p:txBody>
      </p:sp>
      <p:pic>
        <p:nvPicPr>
          <p:cNvPr id="4" name="Picture 3">
            <a:extLst>
              <a:ext uri="{FF2B5EF4-FFF2-40B4-BE49-F238E27FC236}">
                <a16:creationId xmlns:a16="http://schemas.microsoft.com/office/drawing/2014/main" id="{EEEA2DFC-C170-964A-A8D2-D6473C6667B7}"/>
              </a:ext>
            </a:extLst>
          </p:cNvPr>
          <p:cNvPicPr>
            <a:picLocks noChangeAspect="1"/>
          </p:cNvPicPr>
          <p:nvPr/>
        </p:nvPicPr>
        <p:blipFill rotWithShape="1">
          <a:blip r:embed="rId5">
            <a:extLst>
              <a:ext uri="{28A0092B-C50C-407E-A947-70E740481C1C}">
                <a14:useLocalDpi xmlns:a14="http://schemas.microsoft.com/office/drawing/2010/main" val="0"/>
              </a:ext>
            </a:extLst>
          </a:blip>
          <a:srcRect t="12908"/>
          <a:stretch/>
        </p:blipFill>
        <p:spPr>
          <a:xfrm>
            <a:off x="5651921" y="2570447"/>
            <a:ext cx="4878425" cy="2640743"/>
          </a:xfrm>
          <a:prstGeom prst="rect">
            <a:avLst/>
          </a:prstGeom>
        </p:spPr>
      </p:pic>
    </p:spTree>
    <p:extLst>
      <p:ext uri="{BB962C8B-B14F-4D97-AF65-F5344CB8AC3E}">
        <p14:creationId xmlns:p14="http://schemas.microsoft.com/office/powerpoint/2010/main" val="358510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B8C418D-90C7-45B9-86DA-E5F7B091E5BB}"/>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a:solidFill>
                  <a:srgbClr val="FFFFFF"/>
                </a:solidFill>
              </a:rPr>
              <a:t>Analysis: Decision Trees</a:t>
            </a:r>
          </a:p>
        </p:txBody>
      </p:sp>
      <p:sp>
        <p:nvSpPr>
          <p:cNvPr id="3" name="Content Placeholder 2">
            <a:extLst>
              <a:ext uri="{FF2B5EF4-FFF2-40B4-BE49-F238E27FC236}">
                <a16:creationId xmlns:a16="http://schemas.microsoft.com/office/drawing/2014/main" id="{C9864B19-8D2D-4B41-B5FD-D76E2E734673}"/>
              </a:ext>
            </a:extLst>
          </p:cNvPr>
          <p:cNvSpPr>
            <a:spLocks noGrp="1"/>
          </p:cNvSpPr>
          <p:nvPr>
            <p:ph idx="1"/>
          </p:nvPr>
        </p:nvSpPr>
        <p:spPr>
          <a:xfrm>
            <a:off x="8289580" y="5120639"/>
            <a:ext cx="3073745" cy="1280160"/>
          </a:xfrm>
        </p:spPr>
        <p:txBody>
          <a:bodyPr vert="horz" lIns="91440" tIns="45720" rIns="91440" bIns="45720" rtlCol="0" anchor="ctr">
            <a:normAutofit/>
          </a:bodyPr>
          <a:lstStyle/>
          <a:p>
            <a:pPr marL="0" indent="0">
              <a:buNone/>
            </a:pPr>
            <a:r>
              <a:rPr lang="en-US" sz="1500" cap="all" spc="200">
                <a:solidFill>
                  <a:srgbClr val="FFFFFF"/>
                </a:solidFill>
              </a:rPr>
              <a:t>Identifying what makes for an impactful review</a:t>
            </a:r>
            <a:endParaRPr lang="en-US"/>
          </a:p>
        </p:txBody>
      </p:sp>
      <p:cxnSp>
        <p:nvCxnSpPr>
          <p:cNvPr id="30" name="Straight Connector 2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7" descr="A screenshot of a cell phone&#10;&#10;Description generated with very high confidence">
            <a:extLst>
              <a:ext uri="{FF2B5EF4-FFF2-40B4-BE49-F238E27FC236}">
                <a16:creationId xmlns:a16="http://schemas.microsoft.com/office/drawing/2014/main" id="{625ECE64-807F-4307-83EF-1A086AAD75B5}"/>
              </a:ext>
            </a:extLst>
          </p:cNvPr>
          <p:cNvPicPr>
            <a:picLocks noChangeAspect="1"/>
          </p:cNvPicPr>
          <p:nvPr/>
        </p:nvPicPr>
        <p:blipFill>
          <a:blip r:embed="rId3"/>
          <a:stretch>
            <a:fillRect/>
          </a:stretch>
        </p:blipFill>
        <p:spPr>
          <a:xfrm>
            <a:off x="249701" y="5041985"/>
            <a:ext cx="1606843" cy="1696548"/>
          </a:xfrm>
          <a:prstGeom prst="rect">
            <a:avLst/>
          </a:prstGeom>
        </p:spPr>
      </p:pic>
      <p:sp>
        <p:nvSpPr>
          <p:cNvPr id="12" name="TextBox 11">
            <a:extLst>
              <a:ext uri="{FF2B5EF4-FFF2-40B4-BE49-F238E27FC236}">
                <a16:creationId xmlns:a16="http://schemas.microsoft.com/office/drawing/2014/main" id="{57955C7C-5F7E-4CA7-B824-75E8E7162A0A}"/>
              </a:ext>
            </a:extLst>
          </p:cNvPr>
          <p:cNvSpPr txBox="1"/>
          <p:nvPr/>
        </p:nvSpPr>
        <p:spPr>
          <a:xfrm>
            <a:off x="3215641" y="1711959"/>
            <a:ext cx="3288712" cy="2754600"/>
          </a:xfrm>
          <a:prstGeom prst="rect">
            <a:avLst/>
          </a:prstGeom>
          <a:noFill/>
          <a:ln>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panose="020F0502020204030204"/>
              </a:rPr>
              <a:t>The Helpful Reviews Were Either:</a:t>
            </a:r>
          </a:p>
          <a:p>
            <a:pPr marL="285750" indent="-285750">
              <a:buFont typeface="Wingdings"/>
              <a:buChar char="§"/>
            </a:pPr>
            <a:r>
              <a:rPr lang="en-US">
                <a:cs typeface="Calibri" panose="020F0502020204030204"/>
              </a:rPr>
              <a:t>Recommended  (82%)</a:t>
            </a:r>
            <a:endParaRPr lang="en-US"/>
          </a:p>
          <a:p>
            <a:r>
              <a:rPr lang="en-US">
                <a:ea typeface="+mn-lt"/>
                <a:cs typeface="+mn-lt"/>
              </a:rPr>
              <a:t>     - or -</a:t>
            </a:r>
          </a:p>
          <a:p>
            <a:pPr marL="285750" indent="-285750">
              <a:buFont typeface="Wingdings"/>
              <a:buChar char="§"/>
            </a:pPr>
            <a:r>
              <a:rPr lang="en-US">
                <a:cs typeface="Calibri" panose="020F0502020204030204"/>
              </a:rPr>
              <a:t>Got a &lt;5 Star Rating (18%)</a:t>
            </a:r>
            <a:endParaRPr lang="en-US"/>
          </a:p>
          <a:p>
            <a:pPr marL="285750" indent="-285750">
              <a:buFont typeface="Wingdings"/>
              <a:buChar char="§"/>
            </a:pPr>
            <a:endParaRPr lang="en-US">
              <a:cs typeface="Calibri" panose="020F0502020204030204"/>
            </a:endParaRPr>
          </a:p>
          <a:p>
            <a:pPr marL="285750" indent="-285750">
              <a:buFont typeface="Wingdings"/>
              <a:buChar char="§"/>
            </a:pPr>
            <a:r>
              <a:rPr lang="en-US">
                <a:cs typeface="Calibri" panose="020F0502020204030204"/>
              </a:rPr>
              <a:t>The lower rating was accompanied by a lower text review sentiment score 78% of the time </a:t>
            </a:r>
            <a:r>
              <a:rPr lang="en-US" sz="1400">
                <a:cs typeface="Calibri" panose="020F0502020204030204"/>
              </a:rPr>
              <a:t>(14/18=78)</a:t>
            </a:r>
          </a:p>
          <a:p>
            <a:r>
              <a:rPr lang="en-US" sz="1100" i="1">
                <a:cs typeface="Calibri" panose="020F0502020204030204"/>
              </a:rPr>
              <a:t>63% accuracy</a:t>
            </a:r>
          </a:p>
        </p:txBody>
      </p:sp>
      <p:sp>
        <p:nvSpPr>
          <p:cNvPr id="4" name="TextBox 3">
            <a:extLst>
              <a:ext uri="{FF2B5EF4-FFF2-40B4-BE49-F238E27FC236}">
                <a16:creationId xmlns:a16="http://schemas.microsoft.com/office/drawing/2014/main" id="{5D0C4A89-E9E5-45CB-A701-B17FC829C630}"/>
              </a:ext>
            </a:extLst>
          </p:cNvPr>
          <p:cNvSpPr txBox="1"/>
          <p:nvPr/>
        </p:nvSpPr>
        <p:spPr>
          <a:xfrm>
            <a:off x="7672363" y="628357"/>
            <a:ext cx="29057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1+ Positive Feedback Count</a:t>
            </a:r>
          </a:p>
        </p:txBody>
      </p:sp>
      <p:graphicFrame>
        <p:nvGraphicFramePr>
          <p:cNvPr id="9" name="Table 10">
            <a:extLst>
              <a:ext uri="{FF2B5EF4-FFF2-40B4-BE49-F238E27FC236}">
                <a16:creationId xmlns:a16="http://schemas.microsoft.com/office/drawing/2014/main" id="{D3F81F46-012D-47E5-A9ED-E7784987B504}"/>
              </a:ext>
            </a:extLst>
          </p:cNvPr>
          <p:cNvGraphicFramePr>
            <a:graphicFrameLocks noGrp="1"/>
          </p:cNvGraphicFramePr>
          <p:nvPr>
            <p:extLst>
              <p:ext uri="{D42A27DB-BD31-4B8C-83A1-F6EECF244321}">
                <p14:modId xmlns:p14="http://schemas.microsoft.com/office/powerpoint/2010/main" val="2411940646"/>
              </p:ext>
            </p:extLst>
          </p:nvPr>
        </p:nvGraphicFramePr>
        <p:xfrm>
          <a:off x="568960" y="2174240"/>
          <a:ext cx="1962722" cy="2011680"/>
        </p:xfrm>
        <a:graphic>
          <a:graphicData uri="http://schemas.openxmlformats.org/drawingml/2006/table">
            <a:tbl>
              <a:tblPr firstRow="1" bandRow="1">
                <a:tableStyleId>{5C22544A-7EE6-4342-B048-85BDC9FD1C3A}</a:tableStyleId>
              </a:tblPr>
              <a:tblGrid>
                <a:gridCol w="1012515">
                  <a:extLst>
                    <a:ext uri="{9D8B030D-6E8A-4147-A177-3AD203B41FA5}">
                      <a16:colId xmlns:a16="http://schemas.microsoft.com/office/drawing/2014/main" val="2017965449"/>
                    </a:ext>
                  </a:extLst>
                </a:gridCol>
                <a:gridCol w="950207">
                  <a:extLst>
                    <a:ext uri="{9D8B030D-6E8A-4147-A177-3AD203B41FA5}">
                      <a16:colId xmlns:a16="http://schemas.microsoft.com/office/drawing/2014/main" val="968552099"/>
                    </a:ext>
                  </a:extLst>
                </a:gridCol>
              </a:tblGrid>
              <a:tr h="462707">
                <a:tc>
                  <a:txBody>
                    <a:bodyPr/>
                    <a:lstStyle/>
                    <a:p>
                      <a:r>
                        <a:rPr lang="en-US" sz="1200"/>
                        <a:t>Positive Feedback </a:t>
                      </a:r>
                    </a:p>
                    <a:p>
                      <a:pPr lvl="0">
                        <a:buNone/>
                      </a:pPr>
                      <a:r>
                        <a:rPr lang="en-US" sz="1200"/>
                        <a:t>Count</a:t>
                      </a:r>
                    </a:p>
                  </a:txBody>
                  <a:tcPr/>
                </a:tc>
                <a:tc>
                  <a:txBody>
                    <a:bodyPr/>
                    <a:lstStyle/>
                    <a:p>
                      <a:r>
                        <a:rPr lang="en-US" sz="1200"/>
                        <a:t># Reviews</a:t>
                      </a:r>
                    </a:p>
                  </a:txBody>
                  <a:tcPr/>
                </a:tc>
                <a:extLst>
                  <a:ext uri="{0D108BD9-81ED-4DB2-BD59-A6C34878D82A}">
                    <a16:rowId xmlns:a16="http://schemas.microsoft.com/office/drawing/2014/main" val="3595186622"/>
                  </a:ext>
                </a:extLst>
              </a:tr>
              <a:tr h="255212">
                <a:tc>
                  <a:txBody>
                    <a:bodyPr/>
                    <a:lstStyle/>
                    <a:p>
                      <a:r>
                        <a:rPr lang="en-US" sz="1200"/>
                        <a:t>0</a:t>
                      </a:r>
                    </a:p>
                  </a:txBody>
                  <a:tcPr/>
                </a:tc>
                <a:tc>
                  <a:txBody>
                    <a:bodyPr/>
                    <a:lstStyle/>
                    <a:p>
                      <a:r>
                        <a:rPr lang="en-US" sz="1200"/>
                        <a:t>4256</a:t>
                      </a:r>
                    </a:p>
                  </a:txBody>
                  <a:tcPr/>
                </a:tc>
                <a:extLst>
                  <a:ext uri="{0D108BD9-81ED-4DB2-BD59-A6C34878D82A}">
                    <a16:rowId xmlns:a16="http://schemas.microsoft.com/office/drawing/2014/main" val="1890830962"/>
                  </a:ext>
                </a:extLst>
              </a:tr>
              <a:tr h="239243">
                <a:tc>
                  <a:txBody>
                    <a:bodyPr/>
                    <a:lstStyle/>
                    <a:p>
                      <a:r>
                        <a:rPr lang="en-US" sz="1200"/>
                        <a:t>1-25</a:t>
                      </a:r>
                    </a:p>
                  </a:txBody>
                  <a:tcPr/>
                </a:tc>
                <a:tc>
                  <a:txBody>
                    <a:bodyPr/>
                    <a:lstStyle/>
                    <a:p>
                      <a:r>
                        <a:rPr lang="en-US" sz="1200"/>
                        <a:t>2457</a:t>
                      </a:r>
                    </a:p>
                  </a:txBody>
                  <a:tcPr/>
                </a:tc>
                <a:extLst>
                  <a:ext uri="{0D108BD9-81ED-4DB2-BD59-A6C34878D82A}">
                    <a16:rowId xmlns:a16="http://schemas.microsoft.com/office/drawing/2014/main" val="4258688909"/>
                  </a:ext>
                </a:extLst>
              </a:tr>
              <a:tr h="239243">
                <a:tc>
                  <a:txBody>
                    <a:bodyPr/>
                    <a:lstStyle/>
                    <a:p>
                      <a:r>
                        <a:rPr lang="en-US" sz="1200"/>
                        <a:t>26-50</a:t>
                      </a:r>
                    </a:p>
                  </a:txBody>
                  <a:tcPr/>
                </a:tc>
                <a:tc>
                  <a:txBody>
                    <a:bodyPr/>
                    <a:lstStyle/>
                    <a:p>
                      <a:r>
                        <a:rPr lang="en-US" sz="1200"/>
                        <a:t>63</a:t>
                      </a:r>
                    </a:p>
                  </a:txBody>
                  <a:tcPr/>
                </a:tc>
                <a:extLst>
                  <a:ext uri="{0D108BD9-81ED-4DB2-BD59-A6C34878D82A}">
                    <a16:rowId xmlns:a16="http://schemas.microsoft.com/office/drawing/2014/main" val="164483560"/>
                  </a:ext>
                </a:extLst>
              </a:tr>
              <a:tr h="239243">
                <a:tc>
                  <a:txBody>
                    <a:bodyPr/>
                    <a:lstStyle/>
                    <a:p>
                      <a:r>
                        <a:rPr lang="en-US" sz="1200"/>
                        <a:t>51-75</a:t>
                      </a:r>
                    </a:p>
                  </a:txBody>
                  <a:tcPr/>
                </a:tc>
                <a:tc>
                  <a:txBody>
                    <a:bodyPr/>
                    <a:lstStyle/>
                    <a:p>
                      <a:r>
                        <a:rPr lang="en-US" sz="1200"/>
                        <a:t>7</a:t>
                      </a:r>
                    </a:p>
                  </a:txBody>
                  <a:tcPr/>
                </a:tc>
                <a:extLst>
                  <a:ext uri="{0D108BD9-81ED-4DB2-BD59-A6C34878D82A}">
                    <a16:rowId xmlns:a16="http://schemas.microsoft.com/office/drawing/2014/main" val="3989635818"/>
                  </a:ext>
                </a:extLst>
              </a:tr>
              <a:tr h="239243">
                <a:tc>
                  <a:txBody>
                    <a:bodyPr/>
                    <a:lstStyle/>
                    <a:p>
                      <a:r>
                        <a:rPr lang="en-US" sz="1200"/>
                        <a:t>76-100</a:t>
                      </a:r>
                    </a:p>
                  </a:txBody>
                  <a:tcPr/>
                </a:tc>
                <a:tc>
                  <a:txBody>
                    <a:bodyPr/>
                    <a:lstStyle/>
                    <a:p>
                      <a:r>
                        <a:rPr lang="en-US" sz="1200"/>
                        <a:t>6</a:t>
                      </a:r>
                    </a:p>
                  </a:txBody>
                  <a:tcPr/>
                </a:tc>
                <a:extLst>
                  <a:ext uri="{0D108BD9-81ED-4DB2-BD59-A6C34878D82A}">
                    <a16:rowId xmlns:a16="http://schemas.microsoft.com/office/drawing/2014/main" val="1251688979"/>
                  </a:ext>
                </a:extLst>
              </a:tr>
            </a:tbl>
          </a:graphicData>
        </a:graphic>
      </p:graphicFrame>
      <p:pic>
        <p:nvPicPr>
          <p:cNvPr id="5" name="Picture 5">
            <a:extLst>
              <a:ext uri="{FF2B5EF4-FFF2-40B4-BE49-F238E27FC236}">
                <a16:creationId xmlns:a16="http://schemas.microsoft.com/office/drawing/2014/main" id="{27BA8BFE-C64F-46DC-B7B7-ACBACA8A72E0}"/>
              </a:ext>
            </a:extLst>
          </p:cNvPr>
          <p:cNvPicPr>
            <a:picLocks noChangeAspect="1"/>
          </p:cNvPicPr>
          <p:nvPr/>
        </p:nvPicPr>
        <p:blipFill>
          <a:blip r:embed="rId4"/>
          <a:stretch>
            <a:fillRect/>
          </a:stretch>
        </p:blipFill>
        <p:spPr>
          <a:xfrm>
            <a:off x="6979920" y="3320729"/>
            <a:ext cx="5212080" cy="1527182"/>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390982E7-0251-41A7-AF0E-166C5C740BC3}"/>
              </a:ext>
            </a:extLst>
          </p:cNvPr>
          <p:cNvPicPr>
            <a:picLocks noChangeAspect="1"/>
          </p:cNvPicPr>
          <p:nvPr/>
        </p:nvPicPr>
        <p:blipFill>
          <a:blip r:embed="rId5"/>
          <a:stretch>
            <a:fillRect/>
          </a:stretch>
        </p:blipFill>
        <p:spPr>
          <a:xfrm>
            <a:off x="7223760" y="906194"/>
            <a:ext cx="4470400" cy="2942492"/>
          </a:xfrm>
          <a:prstGeom prst="rect">
            <a:avLst/>
          </a:prstGeom>
        </p:spPr>
      </p:pic>
      <p:sp>
        <p:nvSpPr>
          <p:cNvPr id="15" name="TextBox 14">
            <a:extLst>
              <a:ext uri="{FF2B5EF4-FFF2-40B4-BE49-F238E27FC236}">
                <a16:creationId xmlns:a16="http://schemas.microsoft.com/office/drawing/2014/main" id="{F04145EC-6BFE-4584-B8AE-9A0EF8EACD9F}"/>
              </a:ext>
            </a:extLst>
          </p:cNvPr>
          <p:cNvSpPr txBox="1"/>
          <p:nvPr/>
        </p:nvSpPr>
        <p:spPr>
          <a:xfrm>
            <a:off x="7061200" y="1717040"/>
            <a:ext cx="167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Recommended</a:t>
            </a:r>
          </a:p>
        </p:txBody>
      </p:sp>
      <p:sp>
        <p:nvSpPr>
          <p:cNvPr id="21" name="TextBox 20">
            <a:extLst>
              <a:ext uri="{FF2B5EF4-FFF2-40B4-BE49-F238E27FC236}">
                <a16:creationId xmlns:a16="http://schemas.microsoft.com/office/drawing/2014/main" id="{D91B720A-01BB-4404-B645-37A913458EDC}"/>
              </a:ext>
            </a:extLst>
          </p:cNvPr>
          <p:cNvSpPr txBox="1"/>
          <p:nvPr/>
        </p:nvSpPr>
        <p:spPr>
          <a:xfrm>
            <a:off x="9347200" y="1717040"/>
            <a:ext cx="2275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Not Recommende</a:t>
            </a:r>
            <a:r>
              <a:rPr lang="en-US" b="1">
                <a:cs typeface="Calibri"/>
              </a:rPr>
              <a:t>d</a:t>
            </a:r>
            <a:endParaRPr lang="en-US" b="1"/>
          </a:p>
        </p:txBody>
      </p:sp>
      <p:sp>
        <p:nvSpPr>
          <p:cNvPr id="23" name="TextBox 22">
            <a:extLst>
              <a:ext uri="{FF2B5EF4-FFF2-40B4-BE49-F238E27FC236}">
                <a16:creationId xmlns:a16="http://schemas.microsoft.com/office/drawing/2014/main" id="{5B855ACC-5945-4DD2-B4D3-D408761454AE}"/>
              </a:ext>
            </a:extLst>
          </p:cNvPr>
          <p:cNvSpPr txBox="1"/>
          <p:nvPr/>
        </p:nvSpPr>
        <p:spPr>
          <a:xfrm>
            <a:off x="10708640" y="2763520"/>
            <a:ext cx="985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5 Rating</a:t>
            </a:r>
            <a:endParaRPr lang="en-US" err="1"/>
          </a:p>
        </p:txBody>
      </p:sp>
      <p:sp>
        <p:nvSpPr>
          <p:cNvPr id="29" name="TextBox 28">
            <a:extLst>
              <a:ext uri="{FF2B5EF4-FFF2-40B4-BE49-F238E27FC236}">
                <a16:creationId xmlns:a16="http://schemas.microsoft.com/office/drawing/2014/main" id="{BF46876B-C3CF-4FB8-8362-9D0D1E23B0B2}"/>
              </a:ext>
            </a:extLst>
          </p:cNvPr>
          <p:cNvSpPr txBox="1"/>
          <p:nvPr/>
        </p:nvSpPr>
        <p:spPr>
          <a:xfrm>
            <a:off x="8950960" y="2763520"/>
            <a:ext cx="1168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1-4 Rating</a:t>
            </a:r>
            <a:endParaRPr lang="en-US" err="1"/>
          </a:p>
        </p:txBody>
      </p:sp>
      <p:sp>
        <p:nvSpPr>
          <p:cNvPr id="31" name="TextBox 30">
            <a:extLst>
              <a:ext uri="{FF2B5EF4-FFF2-40B4-BE49-F238E27FC236}">
                <a16:creationId xmlns:a16="http://schemas.microsoft.com/office/drawing/2014/main" id="{F19B43AB-C83F-44CB-AB3F-D63F15212168}"/>
              </a:ext>
            </a:extLst>
          </p:cNvPr>
          <p:cNvSpPr txBox="1"/>
          <p:nvPr/>
        </p:nvSpPr>
        <p:spPr>
          <a:xfrm>
            <a:off x="6583680" y="3952240"/>
            <a:ext cx="16459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Low Sentiment</a:t>
            </a:r>
          </a:p>
        </p:txBody>
      </p:sp>
      <p:sp>
        <p:nvSpPr>
          <p:cNvPr id="32" name="TextBox 31">
            <a:extLst>
              <a:ext uri="{FF2B5EF4-FFF2-40B4-BE49-F238E27FC236}">
                <a16:creationId xmlns:a16="http://schemas.microsoft.com/office/drawing/2014/main" id="{D3956378-46EB-48BE-9F5C-39FC6D06EBF2}"/>
              </a:ext>
            </a:extLst>
          </p:cNvPr>
          <p:cNvSpPr txBox="1"/>
          <p:nvPr/>
        </p:nvSpPr>
        <p:spPr>
          <a:xfrm>
            <a:off x="10505440" y="3952240"/>
            <a:ext cx="1696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High Sentiment</a:t>
            </a:r>
            <a:endParaRPr lang="en-US" err="1"/>
          </a:p>
        </p:txBody>
      </p:sp>
      <p:sp>
        <p:nvSpPr>
          <p:cNvPr id="16" name="TextBox 15">
            <a:extLst>
              <a:ext uri="{FF2B5EF4-FFF2-40B4-BE49-F238E27FC236}">
                <a16:creationId xmlns:a16="http://schemas.microsoft.com/office/drawing/2014/main" id="{5330367D-5BC2-40CA-999E-7A8B6FE4D6C9}"/>
              </a:ext>
            </a:extLst>
          </p:cNvPr>
          <p:cNvSpPr txBox="1"/>
          <p:nvPr/>
        </p:nvSpPr>
        <p:spPr>
          <a:xfrm>
            <a:off x="224155" y="153035"/>
            <a:ext cx="75895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Five Star Ratings &amp; Negative Comments are Most Helpful</a:t>
            </a:r>
            <a:endParaRPr lang="en-US" sz="2400" b="1">
              <a:cs typeface="Calibri"/>
            </a:endParaRPr>
          </a:p>
          <a:p>
            <a:r>
              <a:rPr lang="en-US">
                <a:ea typeface="+mn-lt"/>
                <a:cs typeface="+mn-lt"/>
              </a:rPr>
              <a:t>Reviews can receive a "thumbs up" as being helpful</a:t>
            </a:r>
          </a:p>
        </p:txBody>
      </p:sp>
      <p:sp>
        <p:nvSpPr>
          <p:cNvPr id="17" name="TextBox 16">
            <a:extLst>
              <a:ext uri="{FF2B5EF4-FFF2-40B4-BE49-F238E27FC236}">
                <a16:creationId xmlns:a16="http://schemas.microsoft.com/office/drawing/2014/main" id="{985A11AD-5262-465A-9356-7ACC10D5EDE7}"/>
              </a:ext>
            </a:extLst>
          </p:cNvPr>
          <p:cNvSpPr txBox="1"/>
          <p:nvPr/>
        </p:nvSpPr>
        <p:spPr>
          <a:xfrm>
            <a:off x="326390" y="1718310"/>
            <a:ext cx="26720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t>Distribution of Positive Feedback</a:t>
            </a:r>
            <a:endParaRPr lang="en-US" sz="1400">
              <a:cs typeface="Calibri"/>
            </a:endParaRPr>
          </a:p>
        </p:txBody>
      </p:sp>
      <p:sp>
        <p:nvSpPr>
          <p:cNvPr id="18" name="TextBox 17">
            <a:extLst>
              <a:ext uri="{FF2B5EF4-FFF2-40B4-BE49-F238E27FC236}">
                <a16:creationId xmlns:a16="http://schemas.microsoft.com/office/drawing/2014/main" id="{3207051E-42B7-49F6-9AC8-F93668D7F359}"/>
              </a:ext>
            </a:extLst>
          </p:cNvPr>
          <p:cNvSpPr txBox="1"/>
          <p:nvPr/>
        </p:nvSpPr>
        <p:spPr>
          <a:xfrm>
            <a:off x="306705" y="5092065"/>
            <a:ext cx="1544320" cy="24741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0" name="TextBox 19">
            <a:extLst>
              <a:ext uri="{FF2B5EF4-FFF2-40B4-BE49-F238E27FC236}">
                <a16:creationId xmlns:a16="http://schemas.microsoft.com/office/drawing/2014/main" id="{08A72149-4376-4AAF-976D-BC197EB841EF}"/>
              </a:ext>
            </a:extLst>
          </p:cNvPr>
          <p:cNvSpPr txBox="1"/>
          <p:nvPr/>
        </p:nvSpPr>
        <p:spPr>
          <a:xfrm>
            <a:off x="226060" y="500126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cs typeface="Calibri"/>
              </a:rPr>
              <a:t>Review Sentiment Scores</a:t>
            </a:r>
          </a:p>
        </p:txBody>
      </p:sp>
      <p:sp>
        <p:nvSpPr>
          <p:cNvPr id="33" name="TextBox 32">
            <a:extLst>
              <a:ext uri="{FF2B5EF4-FFF2-40B4-BE49-F238E27FC236}">
                <a16:creationId xmlns:a16="http://schemas.microsoft.com/office/drawing/2014/main" id="{41B88698-DB12-4D4E-B2FB-F0224AEC961C}"/>
              </a:ext>
            </a:extLst>
          </p:cNvPr>
          <p:cNvSpPr txBox="1"/>
          <p:nvPr/>
        </p:nvSpPr>
        <p:spPr>
          <a:xfrm>
            <a:off x="508000" y="965200"/>
            <a:ext cx="7457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37% of reviews drew a "thumbs up"</a:t>
            </a:r>
          </a:p>
        </p:txBody>
      </p:sp>
    </p:spTree>
    <p:extLst>
      <p:ext uri="{BB962C8B-B14F-4D97-AF65-F5344CB8AC3E}">
        <p14:creationId xmlns:p14="http://schemas.microsoft.com/office/powerpoint/2010/main" val="206538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8F9B-B665-4726-A0B5-976822676A9D}"/>
              </a:ext>
            </a:extLst>
          </p:cNvPr>
          <p:cNvSpPr>
            <a:spLocks noGrp="1"/>
          </p:cNvSpPr>
          <p:nvPr>
            <p:ph type="title"/>
          </p:nvPr>
        </p:nvSpPr>
        <p:spPr>
          <a:xfrm>
            <a:off x="1097280" y="286603"/>
            <a:ext cx="10058400" cy="1450757"/>
          </a:xfrm>
        </p:spPr>
        <p:txBody>
          <a:bodyPr>
            <a:normAutofit fontScale="90000"/>
          </a:bodyPr>
          <a:lstStyle/>
          <a:p>
            <a:br>
              <a:rPr lang="en-US"/>
            </a:br>
            <a:r>
              <a:rPr lang="en-US"/>
              <a:t>Conclusions and Recommendations</a:t>
            </a:r>
            <a:br>
              <a:rPr lang="en-US"/>
            </a:br>
            <a:r>
              <a:rPr lang="en-US" sz="2700">
                <a:ea typeface="+mj-lt"/>
                <a:cs typeface="+mj-lt"/>
              </a:rPr>
              <a:t>Women’s E-Commerce Clothing Reviews</a:t>
            </a:r>
            <a:endParaRPr lang="en-US" sz="2700">
              <a:cs typeface="Calibri Light"/>
            </a:endParaRPr>
          </a:p>
        </p:txBody>
      </p:sp>
      <p:sp>
        <p:nvSpPr>
          <p:cNvPr id="3" name="Rectangle 2">
            <a:extLst>
              <a:ext uri="{FF2B5EF4-FFF2-40B4-BE49-F238E27FC236}">
                <a16:creationId xmlns:a16="http://schemas.microsoft.com/office/drawing/2014/main" id="{E1324E4E-B4D1-E44E-84F9-EC7203C54002}"/>
              </a:ext>
            </a:extLst>
          </p:cNvPr>
          <p:cNvSpPr/>
          <p:nvPr/>
        </p:nvSpPr>
        <p:spPr>
          <a:xfrm>
            <a:off x="1036321" y="1983279"/>
            <a:ext cx="5207000" cy="4576125"/>
          </a:xfrm>
          <a:prstGeom prst="rect">
            <a:avLst/>
          </a:prstGeom>
        </p:spPr>
        <p:txBody>
          <a:bodyPr wrap="square" anchor="t">
            <a:spAutoFit/>
          </a:bodyPr>
          <a:lstStyle/>
          <a:p>
            <a:pPr marL="285750"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panose="020B0604020202020204" pitchFamily="34" charset="0"/>
                <a:ea typeface="MS Mincho" panose="02020609040205080304" pitchFamily="49" charset="-128"/>
                <a:cs typeface="Times New Roman" panose="02020603050405020304" pitchFamily="18" charset="0"/>
              </a:rPr>
              <a:t>Develop new marketing plan based on…</a:t>
            </a:r>
          </a:p>
          <a:p>
            <a:pPr marL="742950" lvl="1"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a:ea typeface="MS Mincho"/>
                <a:cs typeface="Times New Roman"/>
              </a:rPr>
              <a:t>Age Segmentation - Under 40...Over 40</a:t>
            </a:r>
            <a:endParaRPr lang="en-US" dirty="0">
              <a:cs typeface="Calibri" panose="020F0502020204030204"/>
            </a:endParaRPr>
          </a:p>
          <a:p>
            <a:pPr marL="742950" lvl="1"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panose="020B0604020202020204" pitchFamily="34" charset="0"/>
                <a:ea typeface="MS Mincho" panose="02020609040205080304" pitchFamily="49" charset="-128"/>
                <a:cs typeface="Times New Roman" panose="02020603050405020304" pitchFamily="18" charset="0"/>
              </a:rPr>
              <a:t>Sentiment Scores</a:t>
            </a:r>
          </a:p>
          <a:p>
            <a:pPr marL="1200150" lvl="2"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panose="020B0604020202020204" pitchFamily="34" charset="0"/>
                <a:ea typeface="MS Mincho" panose="02020609040205080304" pitchFamily="49" charset="-128"/>
                <a:cs typeface="Times New Roman" panose="02020603050405020304" pitchFamily="18" charset="0"/>
              </a:rPr>
              <a:t>Target top tier of scores with special offers...</a:t>
            </a:r>
            <a:endParaRPr lang="en-US" sz="1600" dirty="0">
              <a:latin typeface="Arial" panose="020B0604020202020204" pitchFamily="34" charset="0"/>
              <a:ea typeface="MS Mincho" panose="02020609040205080304" pitchFamily="49" charset="-128"/>
              <a:cs typeface="Times New Roman" panose="02020603050405020304" pitchFamily="18" charset="0"/>
            </a:endParaRPr>
          </a:p>
          <a:p>
            <a:pPr marL="1200150" lvl="2"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panose="020B0604020202020204" pitchFamily="34" charset="0"/>
                <a:ea typeface="MS Mincho" panose="02020609040205080304" pitchFamily="49" charset="-128"/>
                <a:cs typeface="Times New Roman" panose="02020603050405020304" pitchFamily="18" charset="0"/>
              </a:rPr>
              <a:t>Understand why some 5's have low sentiment scores...</a:t>
            </a:r>
          </a:p>
          <a:p>
            <a:pPr marL="1200150" lvl="2"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a:ea typeface="MS Mincho"/>
                <a:cs typeface="Times New Roman"/>
              </a:rPr>
              <a:t>Develop a customized internal rating system based on sentiment</a:t>
            </a:r>
          </a:p>
          <a:p>
            <a:pPr marL="285750"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a:ea typeface="MS Mincho"/>
                <a:cs typeface="Times New Roman"/>
              </a:rPr>
              <a:t>Improve customer service based on Ratings of 3</a:t>
            </a:r>
          </a:p>
          <a:p>
            <a:pPr marL="285750" indent="-285750">
              <a:lnSpc>
                <a:spcPct val="125000"/>
              </a:lnSpc>
              <a:spcAft>
                <a:spcPts val="800"/>
              </a:spcAft>
              <a:buFont typeface="Arial" panose="020B0604020202020204" pitchFamily="34" charset="0"/>
              <a:buChar char="•"/>
            </a:pPr>
            <a:r>
              <a:rPr lang="en-US" sz="1600" b="1" i="1" dirty="0">
                <a:solidFill>
                  <a:srgbClr val="282828"/>
                </a:solidFill>
                <a:highlight>
                  <a:srgbClr val="FFFFFF"/>
                </a:highlight>
                <a:latin typeface="Arial"/>
                <a:ea typeface="MS Mincho"/>
                <a:cs typeface="Times New Roman"/>
              </a:rPr>
              <a:t>Implement a verified review process</a:t>
            </a:r>
          </a:p>
          <a:p>
            <a:pPr marL="285750" indent="-285750">
              <a:lnSpc>
                <a:spcPct val="125000"/>
              </a:lnSpc>
              <a:spcAft>
                <a:spcPts val="800"/>
              </a:spcAft>
              <a:buFont typeface="Arial" panose="020B0604020202020204" pitchFamily="34" charset="0"/>
              <a:buChar char="•"/>
            </a:pPr>
            <a:endParaRPr lang="en-US" sz="1600" b="1" i="1" dirty="0">
              <a:solidFill>
                <a:srgbClr val="282828"/>
              </a:solidFill>
              <a:highlight>
                <a:srgbClr val="FFFFFF"/>
              </a:highlight>
              <a:latin typeface="Arial"/>
              <a:ea typeface="MS Mincho"/>
              <a:cs typeface="Times New Roman"/>
            </a:endParaRPr>
          </a:p>
        </p:txBody>
      </p:sp>
      <p:pic>
        <p:nvPicPr>
          <p:cNvPr id="12" name="Picture 11">
            <a:extLst>
              <a:ext uri="{FF2B5EF4-FFF2-40B4-BE49-F238E27FC236}">
                <a16:creationId xmlns:a16="http://schemas.microsoft.com/office/drawing/2014/main" id="{EF7E521D-F9F0-894C-8154-7BAA69154DA8}"/>
              </a:ext>
            </a:extLst>
          </p:cNvPr>
          <p:cNvPicPr>
            <a:picLocks noChangeAspect="1"/>
          </p:cNvPicPr>
          <p:nvPr/>
        </p:nvPicPr>
        <p:blipFill rotWithShape="1">
          <a:blip r:embed="rId3">
            <a:extLst>
              <a:ext uri="{28A0092B-C50C-407E-A947-70E740481C1C}">
                <a14:useLocalDpi xmlns:a14="http://schemas.microsoft.com/office/drawing/2010/main" val="0"/>
              </a:ext>
            </a:extLst>
          </a:blip>
          <a:srcRect l="1791" t="12715" r="-253" b="-214"/>
          <a:stretch/>
        </p:blipFill>
        <p:spPr>
          <a:xfrm>
            <a:off x="6634400" y="3262347"/>
            <a:ext cx="5557600" cy="3108264"/>
          </a:xfrm>
          <a:prstGeom prst="rect">
            <a:avLst/>
          </a:prstGeom>
        </p:spPr>
      </p:pic>
      <p:grpSp>
        <p:nvGrpSpPr>
          <p:cNvPr id="9" name="Group 8">
            <a:extLst>
              <a:ext uri="{FF2B5EF4-FFF2-40B4-BE49-F238E27FC236}">
                <a16:creationId xmlns:a16="http://schemas.microsoft.com/office/drawing/2014/main" id="{26EF64FE-A71A-7E4D-89E6-191090C2BC27}"/>
              </a:ext>
            </a:extLst>
          </p:cNvPr>
          <p:cNvGrpSpPr/>
          <p:nvPr/>
        </p:nvGrpSpPr>
        <p:grpSpPr>
          <a:xfrm>
            <a:off x="8892664" y="692411"/>
            <a:ext cx="3194992" cy="2317695"/>
            <a:chOff x="1224607" y="2713429"/>
            <a:chExt cx="5018537" cy="3151343"/>
          </a:xfrm>
        </p:grpSpPr>
        <p:pic>
          <p:nvPicPr>
            <p:cNvPr id="10" name="Picture 9">
              <a:extLst>
                <a:ext uri="{FF2B5EF4-FFF2-40B4-BE49-F238E27FC236}">
                  <a16:creationId xmlns:a16="http://schemas.microsoft.com/office/drawing/2014/main" id="{70552F84-5ACC-8049-83AB-DF332654F490}"/>
                </a:ext>
              </a:extLst>
            </p:cNvPr>
            <p:cNvPicPr/>
            <p:nvPr/>
          </p:nvPicPr>
          <p:blipFill>
            <a:blip r:embed="rId4">
              <a:extLst>
                <a:ext uri="{28A0092B-C50C-407E-A947-70E740481C1C}">
                  <a14:useLocalDpi xmlns:a14="http://schemas.microsoft.com/office/drawing/2010/main" val="0"/>
                </a:ext>
              </a:extLst>
            </a:blip>
            <a:stretch>
              <a:fillRect/>
            </a:stretch>
          </p:blipFill>
          <p:spPr>
            <a:xfrm>
              <a:off x="1224607" y="2713429"/>
              <a:ext cx="5018537" cy="3151343"/>
            </a:xfrm>
            <a:prstGeom prst="rect">
              <a:avLst/>
            </a:prstGeom>
          </p:spPr>
        </p:pic>
        <p:cxnSp>
          <p:nvCxnSpPr>
            <p:cNvPr id="11" name="Straight Connector 10">
              <a:extLst>
                <a:ext uri="{FF2B5EF4-FFF2-40B4-BE49-F238E27FC236}">
                  <a16:creationId xmlns:a16="http://schemas.microsoft.com/office/drawing/2014/main" id="{91809663-9831-A844-90FE-BAFB2F366571}"/>
                </a:ext>
              </a:extLst>
            </p:cNvPr>
            <p:cNvCxnSpPr/>
            <p:nvPr/>
          </p:nvCxnSpPr>
          <p:spPr>
            <a:xfrm>
              <a:off x="1646074" y="4740165"/>
              <a:ext cx="33358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83114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4133"/>
      </a:dk2>
      <a:lt2>
        <a:srgbClr val="EDE9ED"/>
      </a:lt2>
      <a:accent1>
        <a:srgbClr val="81AC85"/>
      </a:accent1>
      <a:accent2>
        <a:srgbClr val="75AB90"/>
      </a:accent2>
      <a:accent3>
        <a:srgbClr val="80A9A6"/>
      </a:accent3>
      <a:accent4>
        <a:srgbClr val="7FA6BA"/>
      </a:accent4>
      <a:accent5>
        <a:srgbClr val="94A0C5"/>
      </a:accent5>
      <a:accent6>
        <a:srgbClr val="897FBA"/>
      </a:accent6>
      <a:hlink>
        <a:srgbClr val="B16FAB"/>
      </a:hlink>
      <a:folHlink>
        <a:srgbClr val="84848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825</Words>
  <Application>Microsoft Office PowerPoint</Application>
  <PresentationFormat>Widescreen</PresentationFormat>
  <Paragraphs>163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RetrospectVTI</vt:lpstr>
      <vt:lpstr>Women’s Clothing E-Commerce</vt:lpstr>
      <vt:lpstr>PowerPoint Presentation</vt:lpstr>
      <vt:lpstr>Project Topic: Leveraging Women’s Clothing Reviews for Business Success</vt:lpstr>
      <vt:lpstr>Women’s E-Commerce Clothing Reviews Dataset</vt:lpstr>
      <vt:lpstr>Analysis: Association Rule Mining</vt:lpstr>
      <vt:lpstr>Analysis: Naïve Bayes and SVM Models</vt:lpstr>
      <vt:lpstr>Analysis: Text Mining and Sentiment</vt:lpstr>
      <vt:lpstr>Analysis: Decision Trees</vt:lpstr>
      <vt:lpstr> Conclusions and Recommendations Women’s E-Commerce Clothing Reviews</vt:lpstr>
      <vt:lpstr>Works Cited</vt:lpstr>
      <vt:lpstr>BACKUP SLIDES</vt:lpstr>
      <vt:lpstr>Women’s E-Commerce Clothing Reviews Limitations of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Clothing E-Commerce</dc:title>
  <dc:creator>Bradshaw, Andrea L.</dc:creator>
  <cp:lastModifiedBy>Bradshaw, Andrea L.</cp:lastModifiedBy>
  <cp:revision>3</cp:revision>
  <cp:lastPrinted>2019-09-07T00:04:23Z</cp:lastPrinted>
  <dcterms:created xsi:type="dcterms:W3CDTF">2019-07-28T10:59:08Z</dcterms:created>
  <dcterms:modified xsi:type="dcterms:W3CDTF">2019-09-13T15:40:33Z</dcterms:modified>
</cp:coreProperties>
</file>